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2" r:id="rId4"/>
    <p:sldId id="275" r:id="rId5"/>
    <p:sldId id="260" r:id="rId6"/>
    <p:sldId id="268" r:id="rId7"/>
    <p:sldId id="269" r:id="rId8"/>
    <p:sldId id="277" r:id="rId9"/>
    <p:sldId id="273" r:id="rId10"/>
    <p:sldId id="278" r:id="rId11"/>
    <p:sldId id="276" r:id="rId12"/>
    <p:sldId id="274" r:id="rId13"/>
    <p:sldId id="279" r:id="rId14"/>
    <p:sldId id="280" r:id="rId15"/>
    <p:sldId id="281" r:id="rId16"/>
    <p:sldId id="282" r:id="rId17"/>
    <p:sldId id="283" r:id="rId18"/>
    <p:sldId id="284" r:id="rId19"/>
    <p:sldId id="285" r:id="rId20"/>
    <p:sldId id="286" r:id="rId21"/>
    <p:sldId id="287" r:id="rId22"/>
    <p:sldId id="288" r:id="rId23"/>
    <p:sldId id="263" r:id="rId24"/>
    <p:sldId id="270" r:id="rId25"/>
    <p:sldId id="261"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30284F-08EF-417B-ACB9-6F3D85F58B58}" v="7" dt="2021-11-12T20:49:21.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546" autoAdjust="0"/>
  </p:normalViewPr>
  <p:slideViewPr>
    <p:cSldViewPr snapToGrid="0">
      <p:cViewPr varScale="1">
        <p:scale>
          <a:sx n="98" d="100"/>
          <a:sy n="98" d="100"/>
        </p:scale>
        <p:origin x="10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09.40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0,'61'9,"153"-1,-91 1,123 0,-105 0,98-1,-36 1,61 1,78-1,-252-10,51-7,133-1,-169 0,45-12,-91 12,103-5,-98 13,66 2,-67 15,-56-15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3:01.896"/>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0 54,'9'0,"0"-2,0 1,-1-1,1-1,8-3,28-6,8 3,-14 2,0 2,42 0,-65 5,8-1,0 1,1 1,-2 1,1 1,0 1,0 1,26 10,-37-10,0-1,0 0,1-1,-1-1,1 0,-1-1,20 0,6-4,49-8,34 0,-114 11,3-1,0 0,0 1,-1 0,1 1,20 4,-25-3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3:05.503"/>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2303 106,'-1'-1,"1"0,-1 0,0-1,0 1,0 0,0 0,0 0,0 0,0 0,-1 0,1 0,0 1,-1-1,1 0,0 1,-1-1,1 1,0-1,-1 1,-2-1,-30-7,-187-10,44 10,45-1,-41-4,2-1,-138 5,168 1,73 9,1 3,-89 17,91-6,-37 6,30-12,0-2,-128-6,179-3,-68-10,83 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3:08.751"/>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0 12,'97'-9,"49"6,114 6,-66 6,-53-1,45 1,-54 0,-18 0,45 0,256 0,105-9,-388-9,318 9,-318 9,25-22,4-1,-101 13,65 2,-100 2,0-2,1-1,31-3,22-5,1 3,122 9,45 22,-80-8,478-7,-390-14,-160 5,101-4,86-7,-123 1,-80-2,-71 11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3:43.589"/>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1 9,'0'-4,"0"-1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13.2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35,'11'0,"-1"-2,0 1,0-2,15-4,33-7,14 8,130 4,35 38,-170-29,70 3,383-10,-483 7,-31-6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22.480"/>
    </inkml:context>
    <inkml:brush xml:id="br0">
      <inkml:brushProperty name="width" value="0.1" units="cm"/>
      <inkml:brushProperty name="height" value="0.2" units="cm"/>
      <inkml:brushProperty name="color" value="#00B44B"/>
      <inkml:brushProperty name="tip" value="rectangle"/>
      <inkml:brushProperty name="rasterOp" value="maskPen"/>
      <inkml:brushProperty name="ignorePressure" value="1"/>
    </inkml:brush>
  </inkml:definitions>
  <inkml:trace contextRef="#ctx0" brushRef="#br0">1 0,'17'2,"1"-1,-1 2,20 5,32 5,-18-8,128 7,156-21,-194 1,37 16,-120-5,69-4,-40-1,-79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26.196"/>
    </inkml:context>
    <inkml:brush xml:id="br0">
      <inkml:brushProperty name="width" value="0.1" units="cm"/>
      <inkml:brushProperty name="height" value="0.2" units="cm"/>
      <inkml:brushProperty name="color" value="#00B44B"/>
      <inkml:brushProperty name="tip" value="rectangle"/>
      <inkml:brushProperty name="rasterOp" value="maskPen"/>
      <inkml:brushProperty name="ignorePressure" value="1"/>
    </inkml:brush>
  </inkml:definitions>
  <inkml:trace contextRef="#ctx0" brushRef="#br0">1825 26,'-591'9,"44"-18,380 1,43-2,-206 2,272 8,51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29.163"/>
    </inkml:context>
    <inkml:brush xml:id="br0">
      <inkml:brushProperty name="width" value="0.1" units="cm"/>
      <inkml:brushProperty name="height" value="0.2" units="cm"/>
      <inkml:brushProperty name="color" value="#00B44B"/>
      <inkml:brushProperty name="tip" value="rectangle"/>
      <inkml:brushProperty name="rasterOp" value="maskPen"/>
      <inkml:brushProperty name="ignorePressure" value="1"/>
    </inkml:brush>
  </inkml:definitions>
  <inkml:trace contextRef="#ctx0" brushRef="#br0">1 24,'62'-18,"-27"15,0 1,1 1,37 6,-40-3,152 6,26 11,-26 7,-147-22,198 9,-183-12,99 14,41 4,-150-16,69-5,-66 0,52 4,-83-1,36 5,1-3,59-5,-71-3,48-14,5-1,-41 11,-44 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39.513"/>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35,'97'-10,"-35"2,-4 2,114-5,304 11,-317 9,-128-7,0 1,35 8,-9-1,92 18,63 7,-27-18,-52-8,-127-9,53 6,-1-2,74-6,45-16,-80 9,9 1,-99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43.71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1693 80,'-239'9,"-144"0,281-10,77 0,0-2,0-1,-36-10,36 8,-1 0,1 2,-36-2,33 4,-1-1,-33-8,5 1,-27-2,-123-3,-14 15,214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52.676"/>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0 14,'98'-2,"104"5,-96 6,-1 2,99 4,-133-14,78-2,1-8,168-27,-276 33,0 1,69 7,55 5,-25-2,-26 1,-108-9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3T03:02:58.178"/>
    </inkml:context>
    <inkml:brush xml:id="br0">
      <inkml:brushProperty name="width" value="0.1" units="cm"/>
      <inkml:brushProperty name="height" value="0.2" units="cm"/>
      <inkml:brushProperty name="color" value="#FF40FF"/>
      <inkml:brushProperty name="tip" value="rectangle"/>
      <inkml:brushProperty name="rasterOp" value="maskPen"/>
      <inkml:brushProperty name="ignorePressure" value="1"/>
    </inkml:brush>
  </inkml:definitions>
  <inkml:trace contextRef="#ctx0" brushRef="#br0">6138 118,'-11'-2,"0"0,1-1,-1 0,-15-8,8 4,-3 1,-1 1,0 2,-1 0,-26 0,-1-1,-65-6,77 6,-60-15,-21-3,44 15,0 3,-101 7,-45 6,80 0,-45-1,63 1,-28 0,37 0,-97-1,176-6,-43-3,-29 1,-441 11,337-13,123 11,-123 18,34-10,9 1,93-10,-53 1,-31 0,22-3,79-2,-99-5,16-8,-27 0,-9 1,103 3,-97 7,55 0,-113-11,132 0,-27 0,-78-8,69 8,88 1,38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30/03/2022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en-NZ" i="1" dirty="0">
                <a:latin typeface="Arial" panose="020B0604020202020204" pitchFamily="34" charset="0"/>
                <a:ea typeface="Arial" panose="020B0604020202020204" pitchFamily="34" charset="0"/>
              </a:rPr>
              <a:t>You must show the results of testing. For each component, include a screenshot proving it works.  You can also include notes about each test. </a:t>
            </a:r>
            <a:endParaRPr lang="en-NZ" dirty="0">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89B2B17-F4B1-4A14-AF99-5A366D45E74A}" type="slidenum">
              <a:rPr lang="en-NZ" smtClean="0"/>
              <a:t>12</a:t>
            </a:fld>
            <a:endParaRPr lang="en-NZ"/>
          </a:p>
        </p:txBody>
      </p:sp>
    </p:spTree>
    <p:extLst>
      <p:ext uri="{BB962C8B-B14F-4D97-AF65-F5344CB8AC3E}">
        <p14:creationId xmlns:p14="http://schemas.microsoft.com/office/powerpoint/2010/main" val="3683133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16</a:t>
            </a:fld>
            <a:endParaRPr lang="en-NZ"/>
          </a:p>
        </p:txBody>
      </p:sp>
    </p:spTree>
    <p:extLst>
      <p:ext uri="{BB962C8B-B14F-4D97-AF65-F5344CB8AC3E}">
        <p14:creationId xmlns:p14="http://schemas.microsoft.com/office/powerpoint/2010/main" val="2749778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23</a:t>
            </a:fld>
            <a:endParaRPr lang="en-NZ"/>
          </a:p>
        </p:txBody>
      </p:sp>
    </p:spTree>
    <p:extLst>
      <p:ext uri="{BB962C8B-B14F-4D97-AF65-F5344CB8AC3E}">
        <p14:creationId xmlns:p14="http://schemas.microsoft.com/office/powerpoint/2010/main" val="23475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25</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26</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321455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5</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D89B2B17-F4B1-4A14-AF99-5A366D45E74A}" type="slidenum">
              <a:rPr lang="en-NZ" smtClean="0"/>
              <a:t>8</a:t>
            </a:fld>
            <a:endParaRPr lang="en-NZ"/>
          </a:p>
        </p:txBody>
      </p:sp>
    </p:spTree>
    <p:extLst>
      <p:ext uri="{BB962C8B-B14F-4D97-AF65-F5344CB8AC3E}">
        <p14:creationId xmlns:p14="http://schemas.microsoft.com/office/powerpoint/2010/main" val="401735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9</a:t>
            </a:fld>
            <a:endParaRPr lang="en-NZ"/>
          </a:p>
        </p:txBody>
      </p:sp>
    </p:spTree>
    <p:extLst>
      <p:ext uri="{BB962C8B-B14F-4D97-AF65-F5344CB8AC3E}">
        <p14:creationId xmlns:p14="http://schemas.microsoft.com/office/powerpoint/2010/main" val="12068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10</a:t>
            </a:fld>
            <a:endParaRPr lang="en-NZ"/>
          </a:p>
        </p:txBody>
      </p:sp>
    </p:spTree>
    <p:extLst>
      <p:ext uri="{BB962C8B-B14F-4D97-AF65-F5344CB8AC3E}">
        <p14:creationId xmlns:p14="http://schemas.microsoft.com/office/powerpoint/2010/main" val="2720436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609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1337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2390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2140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265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F5BAE53-14C6-494B-9BF3-8269396DB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78168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40867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01150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739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5797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879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30/03/2022</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9205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30/03/2022</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329511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hinR4M3N/The-Lucky-Unicorn"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customXml" Target="../ink/ink5.xml"/><Relationship Id="rId17" Type="http://schemas.openxmlformats.org/officeDocument/2006/relationships/image" Target="../media/image8.png"/><Relationship Id="rId25"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5.png"/><Relationship Id="rId24" Type="http://schemas.openxmlformats.org/officeDocument/2006/relationships/customXml" Target="../ink/ink11.xml"/><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9.png"/><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3.png"/><Relationship Id="rId30"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fontScale="90000"/>
          </a:bodyPr>
          <a:lstStyle/>
          <a:p>
            <a:r>
              <a:rPr lang="en-NZ" dirty="0"/>
              <a:t>AS91883(1.7) &amp; AS91884(1.8)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US" b="1" dirty="0"/>
              <a:t>Isaac</a:t>
            </a:r>
            <a:r>
              <a:rPr lang="ko-KR" altLang="en-US" b="1" dirty="0"/>
              <a:t> </a:t>
            </a:r>
            <a:r>
              <a:rPr lang="en-US" altLang="ko-KR" b="1" dirty="0"/>
              <a:t>Shin</a:t>
            </a:r>
            <a:endParaRPr lang="en-NZ" b="1" dirty="0"/>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NZ" sz="4000" dirty="0"/>
              <a:t>[Component name]: Trialling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660400" y="1030288"/>
            <a:ext cx="10693400" cy="923330"/>
          </a:xfrm>
          <a:prstGeom prst="rect">
            <a:avLst/>
          </a:prstGeom>
          <a:noFill/>
        </p:spPr>
        <p:txBody>
          <a:bodyPr wrap="square">
            <a:spAutoFit/>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Tree>
    <p:extLst>
      <p:ext uri="{BB962C8B-B14F-4D97-AF65-F5344CB8AC3E}">
        <p14:creationId xmlns:p14="http://schemas.microsoft.com/office/powerpoint/2010/main" val="332400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Instruction - Test Plan</a:t>
            </a:r>
            <a:endParaRPr sz="4000" dirty="0"/>
          </a:p>
        </p:txBody>
      </p:sp>
      <p:graphicFrame>
        <p:nvGraphicFramePr>
          <p:cNvPr id="92" name="Google Shape;92;p19"/>
          <p:cNvGraphicFramePr/>
          <p:nvPr>
            <p:extLst>
              <p:ext uri="{D42A27DB-BD31-4B8C-83A1-F6EECF244321}">
                <p14:modId xmlns:p14="http://schemas.microsoft.com/office/powerpoint/2010/main" val="1148536233"/>
              </p:ext>
            </p:extLst>
          </p:nvPr>
        </p:nvGraphicFramePr>
        <p:xfrm>
          <a:off x="509967" y="1690300"/>
          <a:ext cx="11360800" cy="365954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733586">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400" dirty="0"/>
                        <a:t>Have you played this game before?</a:t>
                      </a:r>
                    </a:p>
                    <a:p>
                      <a:pPr marL="0" lvl="0" indent="0" algn="l" rtl="0">
                        <a:spcBef>
                          <a:spcPts val="0"/>
                        </a:spcBef>
                        <a:spcAft>
                          <a:spcPts val="0"/>
                        </a:spcAft>
                        <a:buNone/>
                      </a:pPr>
                      <a:r>
                        <a:rPr lang="en-NZ" sz="2400" dirty="0"/>
                        <a:t>Maybe, not sure, other</a:t>
                      </a:r>
                      <a:endParaRPr sz="2400" dirty="0"/>
                    </a:p>
                  </a:txBody>
                  <a:tcPr marL="121900" marR="121900" marT="121900" marB="121900"/>
                </a:tc>
                <a:tc>
                  <a:txBody>
                    <a:bodyPr/>
                    <a:lstStyle/>
                    <a:p>
                      <a:pPr marL="0" lvl="0" indent="0" algn="l" rtl="0">
                        <a:spcBef>
                          <a:spcPts val="0"/>
                        </a:spcBef>
                        <a:spcAft>
                          <a:spcPts val="0"/>
                        </a:spcAft>
                        <a:buNone/>
                      </a:pPr>
                      <a:r>
                        <a:rPr lang="en-NZ" sz="2400" dirty="0"/>
                        <a:t>&lt;error&gt; Please choose Y/N</a:t>
                      </a:r>
                    </a:p>
                  </a:txBody>
                  <a:tcPr marL="121900" marR="121900" marT="121900" marB="121900"/>
                </a:tc>
                <a:extLst>
                  <a:ext uri="{0D108BD9-81ED-4DB2-BD59-A6C34878D82A}">
                    <a16:rowId xmlns:a16="http://schemas.microsoft.com/office/drawing/2014/main" val="10001"/>
                  </a:ext>
                </a:extLst>
              </a:tr>
              <a:tr h="679308">
                <a:tc>
                  <a:txBody>
                    <a:bodyPr/>
                    <a:lstStyle/>
                    <a:p>
                      <a:pPr marL="0" lvl="0" indent="0" algn="l" rtl="0">
                        <a:spcBef>
                          <a:spcPts val="0"/>
                        </a:spcBef>
                        <a:spcAft>
                          <a:spcPts val="0"/>
                        </a:spcAft>
                        <a:buNone/>
                      </a:pPr>
                      <a:r>
                        <a:rPr lang="en-NZ" altLang="ko-KR" sz="2400" dirty="0"/>
                        <a:t>Have you played this game before?</a:t>
                      </a:r>
                    </a:p>
                    <a:p>
                      <a:pPr marL="0" lvl="0" indent="0" algn="l" rtl="0">
                        <a:spcBef>
                          <a:spcPts val="0"/>
                        </a:spcBef>
                        <a:spcAft>
                          <a:spcPts val="0"/>
                        </a:spcAft>
                        <a:buNone/>
                      </a:pPr>
                      <a:r>
                        <a:rPr lang="en-NZ" altLang="ko-KR" sz="2400" dirty="0"/>
                        <a:t>Yes</a:t>
                      </a:r>
                    </a:p>
                  </a:txBody>
                  <a:tcPr marL="121900" marR="121900" marT="121900" marB="121900"/>
                </a:tc>
                <a:tc>
                  <a:txBody>
                    <a:bodyPr/>
                    <a:lstStyle/>
                    <a:p>
                      <a:pPr marL="0" lvl="0" indent="0" algn="l" rtl="0">
                        <a:spcBef>
                          <a:spcPts val="0"/>
                        </a:spcBef>
                        <a:spcAft>
                          <a:spcPts val="0"/>
                        </a:spcAft>
                        <a:buNone/>
                      </a:pPr>
                      <a:r>
                        <a:rPr lang="en-NZ" sz="2400" dirty="0"/>
                        <a:t>Game Starts</a:t>
                      </a:r>
                    </a:p>
                  </a:txBody>
                  <a:tcPr marL="121900" marR="121900" marT="121900" marB="121900"/>
                </a:tc>
                <a:extLst>
                  <a:ext uri="{0D108BD9-81ED-4DB2-BD59-A6C34878D82A}">
                    <a16:rowId xmlns:a16="http://schemas.microsoft.com/office/drawing/2014/main" val="3870335775"/>
                  </a:ext>
                </a:extLst>
              </a:tr>
              <a:tr h="609560">
                <a:tc>
                  <a:txBody>
                    <a:bodyPr/>
                    <a:lstStyle/>
                    <a:p>
                      <a:pPr marL="0" lvl="0" indent="0" algn="l" rtl="0">
                        <a:spcBef>
                          <a:spcPts val="0"/>
                        </a:spcBef>
                        <a:spcAft>
                          <a:spcPts val="0"/>
                        </a:spcAft>
                        <a:buNone/>
                      </a:pPr>
                      <a:r>
                        <a:rPr lang="en-NZ" altLang="ko-KR" sz="2400" dirty="0"/>
                        <a:t>Have you played this game before?</a:t>
                      </a:r>
                    </a:p>
                    <a:p>
                      <a:pPr marL="0" lvl="0" indent="0" algn="l" rtl="0">
                        <a:spcBef>
                          <a:spcPts val="0"/>
                        </a:spcBef>
                        <a:spcAft>
                          <a:spcPts val="0"/>
                        </a:spcAft>
                        <a:buNone/>
                      </a:pPr>
                      <a:r>
                        <a:rPr lang="en-NZ" altLang="ko-KR" sz="2400" dirty="0"/>
                        <a:t>No</a:t>
                      </a:r>
                    </a:p>
                  </a:txBody>
                  <a:tcPr marL="121900" marR="121900" marT="121900" marB="121900"/>
                </a:tc>
                <a:tc>
                  <a:txBody>
                    <a:bodyPr/>
                    <a:lstStyle/>
                    <a:p>
                      <a:pPr marL="0" lvl="0" indent="0" algn="l" rtl="0">
                        <a:spcBef>
                          <a:spcPts val="0"/>
                        </a:spcBef>
                        <a:spcAft>
                          <a:spcPts val="0"/>
                        </a:spcAft>
                        <a:buNone/>
                      </a:pPr>
                      <a:r>
                        <a:rPr lang="en-NZ" sz="2400" dirty="0"/>
                        <a:t>Show instruction</a:t>
                      </a:r>
                    </a:p>
                    <a:p>
                      <a:pPr marL="0" lvl="0" indent="0" algn="l" rtl="0">
                        <a:spcBef>
                          <a:spcPts val="0"/>
                        </a:spcBef>
                        <a:spcAft>
                          <a:spcPts val="0"/>
                        </a:spcAft>
                        <a:buNone/>
                      </a:pPr>
                      <a:r>
                        <a:rPr lang="en-NZ" sz="2400" dirty="0"/>
                        <a:t>Start game</a:t>
                      </a:r>
                    </a:p>
                  </a:txBody>
                  <a:tcPr marL="121900" marR="121900" marT="121900" marB="121900"/>
                </a:tc>
                <a:extLst>
                  <a:ext uri="{0D108BD9-81ED-4DB2-BD59-A6C34878D82A}">
                    <a16:rowId xmlns:a16="http://schemas.microsoft.com/office/drawing/2014/main" val="105529057"/>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45160" y="1151007"/>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393887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838200" y="518160"/>
            <a:ext cx="10515600" cy="562928"/>
          </a:xfrm>
        </p:spPr>
        <p:txBody>
          <a:bodyPr>
            <a:normAutofit fontScale="90000"/>
          </a:bodyPr>
          <a:lstStyle/>
          <a:p>
            <a:r>
              <a:rPr lang="en-NZ" dirty="0"/>
              <a:t>Instruction (with Y/N checker): Testing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749300" y="1081088"/>
            <a:ext cx="10693400" cy="646331"/>
          </a:xfrm>
          <a:prstGeom prst="rect">
            <a:avLst/>
          </a:prstGeom>
          <a:noFill/>
        </p:spPr>
        <p:txBody>
          <a:bodyPr wrap="square">
            <a:spAutoFit/>
          </a:bodyPr>
          <a:lstStyle/>
          <a:p>
            <a:r>
              <a:rPr lang="en-NZ" i="1" dirty="0"/>
              <a:t>You must show the results of testing. For each component, include a screenshot proving it works.  You can also include notes about each test. </a:t>
            </a:r>
          </a:p>
        </p:txBody>
      </p:sp>
      <p:pic>
        <p:nvPicPr>
          <p:cNvPr id="5" name="Picture 4">
            <a:extLst>
              <a:ext uri="{FF2B5EF4-FFF2-40B4-BE49-F238E27FC236}">
                <a16:creationId xmlns:a16="http://schemas.microsoft.com/office/drawing/2014/main" id="{AF8C2E29-F992-49A7-9415-80B79DEB1C81}"/>
              </a:ext>
            </a:extLst>
          </p:cNvPr>
          <p:cNvPicPr>
            <a:picLocks noChangeAspect="1"/>
          </p:cNvPicPr>
          <p:nvPr/>
        </p:nvPicPr>
        <p:blipFill>
          <a:blip r:embed="rId3"/>
          <a:stretch>
            <a:fillRect/>
          </a:stretch>
        </p:blipFill>
        <p:spPr>
          <a:xfrm>
            <a:off x="8386105" y="3093300"/>
            <a:ext cx="3610479" cy="1371791"/>
          </a:xfrm>
          <a:prstGeom prst="rect">
            <a:avLst/>
          </a:prstGeom>
        </p:spPr>
      </p:pic>
      <p:graphicFrame>
        <p:nvGraphicFramePr>
          <p:cNvPr id="6" name="Table 5">
            <a:extLst>
              <a:ext uri="{FF2B5EF4-FFF2-40B4-BE49-F238E27FC236}">
                <a16:creationId xmlns:a16="http://schemas.microsoft.com/office/drawing/2014/main" id="{44AA167A-8E48-449A-A3AC-202CA8BD9B08}"/>
              </a:ext>
            </a:extLst>
          </p:cNvPr>
          <p:cNvGraphicFramePr>
            <a:graphicFrameLocks noGrp="1"/>
          </p:cNvGraphicFramePr>
          <p:nvPr>
            <p:extLst>
              <p:ext uri="{D42A27DB-BD31-4B8C-83A1-F6EECF244321}">
                <p14:modId xmlns:p14="http://schemas.microsoft.com/office/powerpoint/2010/main" val="1728710680"/>
              </p:ext>
            </p:extLst>
          </p:nvPr>
        </p:nvGraphicFramePr>
        <p:xfrm>
          <a:off x="838200" y="1825625"/>
          <a:ext cx="7362218" cy="4632800"/>
        </p:xfrm>
        <a:graphic>
          <a:graphicData uri="http://schemas.openxmlformats.org/drawingml/2006/table">
            <a:tbl>
              <a:tblPr>
                <a:noFill/>
              </a:tblPr>
              <a:tblGrid>
                <a:gridCol w="3681109">
                  <a:extLst>
                    <a:ext uri="{9D8B030D-6E8A-4147-A177-3AD203B41FA5}">
                      <a16:colId xmlns:a16="http://schemas.microsoft.com/office/drawing/2014/main" val="1271673894"/>
                    </a:ext>
                  </a:extLst>
                </a:gridCol>
                <a:gridCol w="3681109">
                  <a:extLst>
                    <a:ext uri="{9D8B030D-6E8A-4147-A177-3AD203B41FA5}">
                      <a16:colId xmlns:a16="http://schemas.microsoft.com/office/drawing/2014/main" val="2666517353"/>
                    </a:ext>
                  </a:extLst>
                </a:gridCol>
              </a:tblGrid>
              <a:tr h="589533">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135358177"/>
                  </a:ext>
                </a:extLst>
              </a:tr>
              <a:tr h="783798">
                <a:tc>
                  <a:txBody>
                    <a:bodyPr/>
                    <a:lstStyle/>
                    <a:p>
                      <a:pPr marL="0" lvl="0" indent="0" algn="l" rtl="0">
                        <a:spcBef>
                          <a:spcPts val="0"/>
                        </a:spcBef>
                        <a:spcAft>
                          <a:spcPts val="0"/>
                        </a:spcAft>
                        <a:buNone/>
                      </a:pPr>
                      <a:r>
                        <a:rPr lang="en-NZ" sz="2400" dirty="0"/>
                        <a:t>Have you played this game before?</a:t>
                      </a:r>
                    </a:p>
                    <a:p>
                      <a:pPr marL="0" lvl="0" indent="0" algn="l" rtl="0">
                        <a:spcBef>
                          <a:spcPts val="0"/>
                        </a:spcBef>
                        <a:spcAft>
                          <a:spcPts val="0"/>
                        </a:spcAft>
                        <a:buNone/>
                      </a:pPr>
                      <a:r>
                        <a:rPr lang="en-NZ" sz="2400" dirty="0"/>
                        <a:t>Maybe, not sure, other</a:t>
                      </a:r>
                      <a:endParaRPr sz="2400" dirty="0"/>
                    </a:p>
                  </a:txBody>
                  <a:tcPr marL="121900" marR="121900" marT="121900" marB="121900"/>
                </a:tc>
                <a:tc>
                  <a:txBody>
                    <a:bodyPr/>
                    <a:lstStyle/>
                    <a:p>
                      <a:pPr marL="0" lvl="0" indent="0" algn="l" rtl="0">
                        <a:spcBef>
                          <a:spcPts val="0"/>
                        </a:spcBef>
                        <a:spcAft>
                          <a:spcPts val="0"/>
                        </a:spcAft>
                        <a:buNone/>
                      </a:pPr>
                      <a:r>
                        <a:rPr lang="en-NZ" sz="2400" dirty="0"/>
                        <a:t>&lt;error&gt; Please choose Y/N</a:t>
                      </a:r>
                    </a:p>
                  </a:txBody>
                  <a:tcPr marL="121900" marR="121900" marT="121900" marB="121900"/>
                </a:tc>
                <a:extLst>
                  <a:ext uri="{0D108BD9-81ED-4DB2-BD59-A6C34878D82A}">
                    <a16:rowId xmlns:a16="http://schemas.microsoft.com/office/drawing/2014/main" val="2022159789"/>
                  </a:ext>
                </a:extLst>
              </a:tr>
              <a:tr h="783798">
                <a:tc>
                  <a:txBody>
                    <a:bodyPr/>
                    <a:lstStyle/>
                    <a:p>
                      <a:pPr marL="0" lvl="0" indent="0" algn="l" rtl="0">
                        <a:spcBef>
                          <a:spcPts val="0"/>
                        </a:spcBef>
                        <a:spcAft>
                          <a:spcPts val="0"/>
                        </a:spcAft>
                        <a:buNone/>
                      </a:pPr>
                      <a:r>
                        <a:rPr lang="en-NZ" altLang="ko-KR" sz="2400" dirty="0"/>
                        <a:t>Have you played this game before?</a:t>
                      </a:r>
                    </a:p>
                    <a:p>
                      <a:pPr marL="0" lvl="0" indent="0" algn="l" rtl="0">
                        <a:spcBef>
                          <a:spcPts val="0"/>
                        </a:spcBef>
                        <a:spcAft>
                          <a:spcPts val="0"/>
                        </a:spcAft>
                        <a:buNone/>
                      </a:pPr>
                      <a:r>
                        <a:rPr lang="en-NZ" altLang="ko-KR" sz="2400" dirty="0"/>
                        <a:t>Yes</a:t>
                      </a:r>
                    </a:p>
                  </a:txBody>
                  <a:tcPr marL="121900" marR="121900" marT="121900" marB="121900"/>
                </a:tc>
                <a:tc>
                  <a:txBody>
                    <a:bodyPr/>
                    <a:lstStyle/>
                    <a:p>
                      <a:pPr marL="0" lvl="0" indent="0" algn="l" rtl="0">
                        <a:spcBef>
                          <a:spcPts val="0"/>
                        </a:spcBef>
                        <a:spcAft>
                          <a:spcPts val="0"/>
                        </a:spcAft>
                        <a:buNone/>
                      </a:pPr>
                      <a:r>
                        <a:rPr lang="en-NZ" sz="2400" dirty="0"/>
                        <a:t>Game Starts</a:t>
                      </a:r>
                    </a:p>
                  </a:txBody>
                  <a:tcPr marL="121900" marR="121900" marT="121900" marB="121900"/>
                </a:tc>
                <a:extLst>
                  <a:ext uri="{0D108BD9-81ED-4DB2-BD59-A6C34878D82A}">
                    <a16:rowId xmlns:a16="http://schemas.microsoft.com/office/drawing/2014/main" val="2028642988"/>
                  </a:ext>
                </a:extLst>
              </a:tr>
              <a:tr h="783798">
                <a:tc>
                  <a:txBody>
                    <a:bodyPr/>
                    <a:lstStyle/>
                    <a:p>
                      <a:pPr marL="0" lvl="0" indent="0" algn="l" rtl="0">
                        <a:spcBef>
                          <a:spcPts val="0"/>
                        </a:spcBef>
                        <a:spcAft>
                          <a:spcPts val="0"/>
                        </a:spcAft>
                        <a:buNone/>
                      </a:pPr>
                      <a:r>
                        <a:rPr lang="en-NZ" altLang="ko-KR" sz="2400" dirty="0"/>
                        <a:t>Have you played this game before?</a:t>
                      </a:r>
                    </a:p>
                    <a:p>
                      <a:pPr marL="0" lvl="0" indent="0" algn="l" rtl="0">
                        <a:spcBef>
                          <a:spcPts val="0"/>
                        </a:spcBef>
                        <a:spcAft>
                          <a:spcPts val="0"/>
                        </a:spcAft>
                        <a:buNone/>
                      </a:pPr>
                      <a:r>
                        <a:rPr lang="en-NZ" altLang="ko-KR" sz="2400" dirty="0"/>
                        <a:t>No</a:t>
                      </a:r>
                    </a:p>
                  </a:txBody>
                  <a:tcPr marL="121900" marR="121900" marT="121900" marB="121900"/>
                </a:tc>
                <a:tc>
                  <a:txBody>
                    <a:bodyPr/>
                    <a:lstStyle/>
                    <a:p>
                      <a:pPr marL="0" lvl="0" indent="0" algn="l" rtl="0">
                        <a:spcBef>
                          <a:spcPts val="0"/>
                        </a:spcBef>
                        <a:spcAft>
                          <a:spcPts val="0"/>
                        </a:spcAft>
                        <a:buNone/>
                      </a:pPr>
                      <a:r>
                        <a:rPr lang="en-NZ" sz="2400" dirty="0"/>
                        <a:t>Show instruction</a:t>
                      </a:r>
                    </a:p>
                    <a:p>
                      <a:pPr marL="0" lvl="0" indent="0" algn="l" rtl="0">
                        <a:spcBef>
                          <a:spcPts val="0"/>
                        </a:spcBef>
                        <a:spcAft>
                          <a:spcPts val="0"/>
                        </a:spcAft>
                        <a:buNone/>
                      </a:pPr>
                      <a:r>
                        <a:rPr lang="en-NZ" sz="2400" dirty="0"/>
                        <a:t>Start game</a:t>
                      </a:r>
                    </a:p>
                  </a:txBody>
                  <a:tcPr marL="121900" marR="121900" marT="121900" marB="121900"/>
                </a:tc>
                <a:extLst>
                  <a:ext uri="{0D108BD9-81ED-4DB2-BD59-A6C34878D82A}">
                    <a16:rowId xmlns:a16="http://schemas.microsoft.com/office/drawing/2014/main" val="588305449"/>
                  </a:ext>
                </a:extLst>
              </a:tr>
            </a:tbl>
          </a:graphicData>
        </a:graphic>
      </p:graphicFrame>
      <p:pic>
        <p:nvPicPr>
          <p:cNvPr id="8" name="Picture 7">
            <a:extLst>
              <a:ext uri="{FF2B5EF4-FFF2-40B4-BE49-F238E27FC236}">
                <a16:creationId xmlns:a16="http://schemas.microsoft.com/office/drawing/2014/main" id="{2176EDCF-683F-4F8A-80FC-E93BA53D7998}"/>
              </a:ext>
            </a:extLst>
          </p:cNvPr>
          <p:cNvPicPr>
            <a:picLocks noChangeAspect="1"/>
          </p:cNvPicPr>
          <p:nvPr/>
        </p:nvPicPr>
        <p:blipFill>
          <a:blip r:embed="rId4"/>
          <a:stretch>
            <a:fillRect/>
          </a:stretch>
        </p:blipFill>
        <p:spPr>
          <a:xfrm>
            <a:off x="8452307" y="4842926"/>
            <a:ext cx="2990393" cy="1867972"/>
          </a:xfrm>
          <a:prstGeom prst="rect">
            <a:avLst/>
          </a:prstGeom>
        </p:spPr>
      </p:pic>
      <p:cxnSp>
        <p:nvCxnSpPr>
          <p:cNvPr id="12" name="Straight Arrow Connector 11">
            <a:extLst>
              <a:ext uri="{FF2B5EF4-FFF2-40B4-BE49-F238E27FC236}">
                <a16:creationId xmlns:a16="http://schemas.microsoft.com/office/drawing/2014/main" id="{4427858A-D92F-4C6A-878D-E2C76AD0387C}"/>
              </a:ext>
            </a:extLst>
          </p:cNvPr>
          <p:cNvCxnSpPr/>
          <p:nvPr/>
        </p:nvCxnSpPr>
        <p:spPr>
          <a:xfrm flipV="1">
            <a:off x="7033098" y="5914417"/>
            <a:ext cx="1254868" cy="77821"/>
          </a:xfrm>
          <a:prstGeom prst="straightConnector1">
            <a:avLst/>
          </a:prstGeom>
          <a:ln>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E4961A-E920-4B14-98A7-FDFBC3C0DE45}"/>
              </a:ext>
            </a:extLst>
          </p:cNvPr>
          <p:cNvCxnSpPr/>
          <p:nvPr/>
        </p:nvCxnSpPr>
        <p:spPr>
          <a:xfrm flipV="1">
            <a:off x="6868757" y="3949430"/>
            <a:ext cx="1419209" cy="7879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FF3D7FA3-B47A-43F4-9C89-7488AB245668}"/>
              </a:ext>
            </a:extLst>
          </p:cNvPr>
          <p:cNvCxnSpPr/>
          <p:nvPr/>
        </p:nvCxnSpPr>
        <p:spPr>
          <a:xfrm>
            <a:off x="6245157" y="3093300"/>
            <a:ext cx="1955261" cy="3336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959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82E9-FD36-4135-9DCB-7D654504B50C}"/>
              </a:ext>
            </a:extLst>
          </p:cNvPr>
          <p:cNvSpPr>
            <a:spLocks noGrp="1"/>
          </p:cNvSpPr>
          <p:nvPr>
            <p:ph type="title"/>
          </p:nvPr>
        </p:nvSpPr>
        <p:spPr/>
        <p:txBody>
          <a:bodyPr/>
          <a:lstStyle/>
          <a:p>
            <a:r>
              <a:rPr lang="en-US" altLang="ko-KR" dirty="0"/>
              <a:t>Component 2(How Much)</a:t>
            </a:r>
            <a:endParaRPr lang="ko-KR" altLang="en-US" dirty="0"/>
          </a:p>
        </p:txBody>
      </p:sp>
      <p:pic>
        <p:nvPicPr>
          <p:cNvPr id="4" name="Picture 3">
            <a:extLst>
              <a:ext uri="{FF2B5EF4-FFF2-40B4-BE49-F238E27FC236}">
                <a16:creationId xmlns:a16="http://schemas.microsoft.com/office/drawing/2014/main" id="{814F0E77-F0FC-4807-ACC3-5B39DB215F62}"/>
              </a:ext>
            </a:extLst>
          </p:cNvPr>
          <p:cNvPicPr>
            <a:picLocks noChangeAspect="1"/>
          </p:cNvPicPr>
          <p:nvPr/>
        </p:nvPicPr>
        <p:blipFill>
          <a:blip r:embed="rId2"/>
          <a:stretch>
            <a:fillRect/>
          </a:stretch>
        </p:blipFill>
        <p:spPr>
          <a:xfrm>
            <a:off x="1722339" y="1874199"/>
            <a:ext cx="8183117" cy="4296375"/>
          </a:xfrm>
          <a:prstGeom prst="rect">
            <a:avLst/>
          </a:prstGeom>
        </p:spPr>
      </p:pic>
    </p:spTree>
    <p:extLst>
      <p:ext uri="{BB962C8B-B14F-4D97-AF65-F5344CB8AC3E}">
        <p14:creationId xmlns:p14="http://schemas.microsoft.com/office/powerpoint/2010/main" val="128097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77FD-E85A-4410-9AE9-501570681381}"/>
              </a:ext>
            </a:extLst>
          </p:cNvPr>
          <p:cNvSpPr>
            <a:spLocks noGrp="1"/>
          </p:cNvSpPr>
          <p:nvPr>
            <p:ph type="title"/>
          </p:nvPr>
        </p:nvSpPr>
        <p:spPr/>
        <p:txBody>
          <a:bodyPr/>
          <a:lstStyle/>
          <a:p>
            <a:r>
              <a:rPr lang="en-US" altLang="ko-KR" dirty="0"/>
              <a:t>How Much: Test plan</a:t>
            </a:r>
            <a:endParaRPr lang="ko-KR" altLang="en-US" dirty="0"/>
          </a:p>
        </p:txBody>
      </p:sp>
      <p:graphicFrame>
        <p:nvGraphicFramePr>
          <p:cNvPr id="3" name="Table 2">
            <a:extLst>
              <a:ext uri="{FF2B5EF4-FFF2-40B4-BE49-F238E27FC236}">
                <a16:creationId xmlns:a16="http://schemas.microsoft.com/office/drawing/2014/main" id="{F82BD0B1-114E-4764-B6C7-DFDA8BAA8B4D}"/>
              </a:ext>
            </a:extLst>
          </p:cNvPr>
          <p:cNvGraphicFramePr>
            <a:graphicFrameLocks noGrp="1"/>
          </p:cNvGraphicFramePr>
          <p:nvPr>
            <p:extLst>
              <p:ext uri="{D42A27DB-BD31-4B8C-83A1-F6EECF244321}">
                <p14:modId xmlns:p14="http://schemas.microsoft.com/office/powerpoint/2010/main" val="4112662167"/>
              </p:ext>
            </p:extLst>
          </p:nvPr>
        </p:nvGraphicFramePr>
        <p:xfrm>
          <a:off x="838200" y="1825625"/>
          <a:ext cx="11360800" cy="4277814"/>
        </p:xfrm>
        <a:graphic>
          <a:graphicData uri="http://schemas.openxmlformats.org/drawingml/2006/table">
            <a:tbl>
              <a:tblPr>
                <a:noFill/>
              </a:tblPr>
              <a:tblGrid>
                <a:gridCol w="5680400">
                  <a:extLst>
                    <a:ext uri="{9D8B030D-6E8A-4147-A177-3AD203B41FA5}">
                      <a16:colId xmlns:a16="http://schemas.microsoft.com/office/drawing/2014/main" val="3127458176"/>
                    </a:ext>
                  </a:extLst>
                </a:gridCol>
                <a:gridCol w="5680400">
                  <a:extLst>
                    <a:ext uri="{9D8B030D-6E8A-4147-A177-3AD203B41FA5}">
                      <a16:colId xmlns:a16="http://schemas.microsoft.com/office/drawing/2014/main" val="4166527803"/>
                    </a:ext>
                  </a:extLst>
                </a:gridCol>
              </a:tblGrid>
              <a:tr h="733586">
                <a:tc>
                  <a:txBody>
                    <a:bodyPr/>
                    <a:lstStyle/>
                    <a:p>
                      <a:pPr marL="0" lvl="0" indent="0" algn="l" rtl="0">
                        <a:spcBef>
                          <a:spcPts val="0"/>
                        </a:spcBef>
                        <a:spcAft>
                          <a:spcPts val="0"/>
                        </a:spcAft>
                        <a:buNone/>
                      </a:pPr>
                      <a:r>
                        <a:rPr lang="en-US" sz="1200" b="1" dirty="0"/>
                        <a:t>Test cases – input </a:t>
                      </a:r>
                      <a:endParaRPr sz="1200" b="1" dirty="0"/>
                    </a:p>
                  </a:txBody>
                  <a:tcPr marL="121900" marR="121900" marT="121900" marB="121900">
                    <a:solidFill>
                      <a:srgbClr val="CCCCCC"/>
                    </a:solidFill>
                  </a:tcPr>
                </a:tc>
                <a:tc>
                  <a:txBody>
                    <a:bodyPr/>
                    <a:lstStyle/>
                    <a:p>
                      <a:pPr marL="0" lvl="0" indent="0" algn="l" rtl="0">
                        <a:spcBef>
                          <a:spcPts val="0"/>
                        </a:spcBef>
                        <a:spcAft>
                          <a:spcPts val="0"/>
                        </a:spcAft>
                        <a:buNone/>
                      </a:pPr>
                      <a:r>
                        <a:rPr lang="en-US" sz="1200" b="1" dirty="0"/>
                        <a:t>Extended output</a:t>
                      </a:r>
                      <a:endParaRPr sz="1200" b="1" dirty="0"/>
                    </a:p>
                  </a:txBody>
                  <a:tcPr marL="121900" marR="121900" marT="121900" marB="121900">
                    <a:solidFill>
                      <a:srgbClr val="CCCCCC"/>
                    </a:solidFill>
                  </a:tcPr>
                </a:tc>
                <a:extLst>
                  <a:ext uri="{0D108BD9-81ED-4DB2-BD59-A6C34878D82A}">
                    <a16:rowId xmlns:a16="http://schemas.microsoft.com/office/drawing/2014/main" val="1855325703"/>
                  </a:ext>
                </a:extLst>
              </a:tr>
              <a:tr h="609560">
                <a:tc>
                  <a:txBody>
                    <a:bodyPr/>
                    <a:lstStyle/>
                    <a:p>
                      <a:pPr marL="0" lvl="0" indent="0" algn="l" rtl="0">
                        <a:spcBef>
                          <a:spcPts val="0"/>
                        </a:spcBef>
                        <a:spcAft>
                          <a:spcPts val="0"/>
                        </a:spcAft>
                        <a:buNone/>
                      </a:pPr>
                      <a:r>
                        <a:rPr lang="en-US" sz="1200" dirty="0"/>
                        <a:t>xxii (invalid – string)</a:t>
                      </a:r>
                      <a:endParaRPr sz="1200" dirty="0"/>
                    </a:p>
                  </a:txBody>
                  <a:tcPr marL="121900" marR="121900" marT="121900" marB="121900"/>
                </a:tc>
                <a:tc>
                  <a:txBody>
                    <a:bodyPr/>
                    <a:lstStyle/>
                    <a:p>
                      <a:pPr marL="0" lvl="0" indent="0" algn="l" rtl="0">
                        <a:spcBef>
                          <a:spcPts val="0"/>
                        </a:spcBef>
                        <a:spcAft>
                          <a:spcPts val="0"/>
                        </a:spcAft>
                        <a:buNone/>
                      </a:pPr>
                      <a:r>
                        <a:rPr lang="en-NZ" sz="1200" dirty="0"/>
                        <a:t>&lt;error&gt; Please enter a whole number between 1-10</a:t>
                      </a:r>
                    </a:p>
                  </a:txBody>
                  <a:tcPr marL="121900" marR="121900" marT="121900" marB="121900"/>
                </a:tc>
                <a:extLst>
                  <a:ext uri="{0D108BD9-81ED-4DB2-BD59-A6C34878D82A}">
                    <a16:rowId xmlns:a16="http://schemas.microsoft.com/office/drawing/2014/main" val="1568896450"/>
                  </a:ext>
                </a:extLst>
              </a:tr>
              <a:tr h="679308">
                <a:tc>
                  <a:txBody>
                    <a:bodyPr/>
                    <a:lstStyle/>
                    <a:p>
                      <a:pPr marL="0" lvl="0" indent="0" algn="l" rtl="0">
                        <a:spcBef>
                          <a:spcPts val="0"/>
                        </a:spcBef>
                        <a:spcAft>
                          <a:spcPts val="0"/>
                        </a:spcAft>
                        <a:buNone/>
                      </a:pPr>
                      <a:r>
                        <a:rPr lang="en-NZ" altLang="ko-KR" sz="1200" dirty="0"/>
                        <a:t>0.5 (invalid - float)</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ltLang="ko-KR" sz="1200" dirty="0"/>
                        <a:t>&lt;error&gt; Please enter a whole number between 1-10</a:t>
                      </a:r>
                    </a:p>
                  </a:txBody>
                  <a:tcPr marL="121900" marR="121900" marT="121900" marB="121900"/>
                </a:tc>
                <a:extLst>
                  <a:ext uri="{0D108BD9-81ED-4DB2-BD59-A6C34878D82A}">
                    <a16:rowId xmlns:a16="http://schemas.microsoft.com/office/drawing/2014/main" val="4103955470"/>
                  </a:ext>
                </a:extLst>
              </a:tr>
              <a:tr h="609560">
                <a:tc>
                  <a:txBody>
                    <a:bodyPr/>
                    <a:lstStyle/>
                    <a:p>
                      <a:pPr marL="0" lvl="0" indent="0" algn="l" rtl="0">
                        <a:spcBef>
                          <a:spcPts val="0"/>
                        </a:spcBef>
                        <a:spcAft>
                          <a:spcPts val="0"/>
                        </a:spcAft>
                        <a:buNone/>
                      </a:pPr>
                      <a:r>
                        <a:rPr lang="en-NZ" altLang="ko-KR" sz="1200" dirty="0"/>
                        <a:t>0 (invalid - too low)</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ltLang="ko-KR" sz="1200" dirty="0"/>
                        <a:t>&lt;error&gt; Please enter a whole number between 1-10</a:t>
                      </a:r>
                    </a:p>
                  </a:txBody>
                  <a:tcPr marL="121900" marR="121900" marT="121900" marB="121900"/>
                </a:tc>
                <a:extLst>
                  <a:ext uri="{0D108BD9-81ED-4DB2-BD59-A6C34878D82A}">
                    <a16:rowId xmlns:a16="http://schemas.microsoft.com/office/drawing/2014/main" val="2481748308"/>
                  </a:ext>
                </a:extLst>
              </a:tr>
              <a:tr h="609560">
                <a:tc>
                  <a:txBody>
                    <a:bodyPr/>
                    <a:lstStyle/>
                    <a:p>
                      <a:pPr marL="0" lvl="0" indent="0" algn="l" rtl="0">
                        <a:spcBef>
                          <a:spcPts val="0"/>
                        </a:spcBef>
                        <a:spcAft>
                          <a:spcPts val="0"/>
                        </a:spcAft>
                        <a:buNone/>
                      </a:pPr>
                      <a:r>
                        <a:rPr lang="en-NZ" altLang="ko-KR" sz="1200" dirty="0"/>
                        <a:t>11 (invalid – too high)</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ltLang="ko-KR" sz="1200" dirty="0"/>
                        <a:t>&lt;error&gt; Please enter a whole number between 1-10</a:t>
                      </a:r>
                    </a:p>
                  </a:txBody>
                  <a:tcPr marL="121900" marR="121900" marT="121900" marB="121900"/>
                </a:tc>
                <a:extLst>
                  <a:ext uri="{0D108BD9-81ED-4DB2-BD59-A6C34878D82A}">
                    <a16:rowId xmlns:a16="http://schemas.microsoft.com/office/drawing/2014/main" val="2399448945"/>
                  </a:ext>
                </a:extLst>
              </a:tr>
              <a:tr h="609560">
                <a:tc>
                  <a:txBody>
                    <a:bodyPr/>
                    <a:lstStyle/>
                    <a:p>
                      <a:pPr marL="0" lvl="0" indent="0" algn="l" rtl="0">
                        <a:spcBef>
                          <a:spcPts val="0"/>
                        </a:spcBef>
                        <a:spcAft>
                          <a:spcPts val="0"/>
                        </a:spcAft>
                        <a:buNone/>
                      </a:pPr>
                      <a:r>
                        <a:rPr lang="en-NZ" altLang="ko-KR" sz="1200" dirty="0"/>
                        <a:t>1 (valid – lower boundary)</a:t>
                      </a:r>
                    </a:p>
                  </a:txBody>
                  <a:tcPr marL="121900" marR="121900" marT="121900" marB="121900"/>
                </a:tc>
                <a:tc>
                  <a:txBody>
                    <a:bodyPr/>
                    <a:lstStyle/>
                    <a:p>
                      <a:pPr marL="0" lvl="0" indent="0" algn="l" rtl="0">
                        <a:spcBef>
                          <a:spcPts val="0"/>
                        </a:spcBef>
                        <a:spcAft>
                          <a:spcPts val="0"/>
                        </a:spcAft>
                        <a:buNone/>
                      </a:pPr>
                      <a:r>
                        <a:rPr lang="en-NZ" sz="1200" dirty="0"/>
                        <a:t>Program continues</a:t>
                      </a:r>
                    </a:p>
                  </a:txBody>
                  <a:tcPr marL="121900" marR="121900" marT="121900" marB="121900"/>
                </a:tc>
                <a:extLst>
                  <a:ext uri="{0D108BD9-81ED-4DB2-BD59-A6C34878D82A}">
                    <a16:rowId xmlns:a16="http://schemas.microsoft.com/office/drawing/2014/main" val="2891281335"/>
                  </a:ext>
                </a:extLst>
              </a:tr>
              <a:tr h="0">
                <a:tc>
                  <a:txBody>
                    <a:bodyPr/>
                    <a:lstStyle/>
                    <a:p>
                      <a:pPr marL="0" lvl="0" indent="0" algn="l" rtl="0">
                        <a:spcBef>
                          <a:spcPts val="0"/>
                        </a:spcBef>
                        <a:spcAft>
                          <a:spcPts val="0"/>
                        </a:spcAft>
                        <a:buNone/>
                      </a:pPr>
                      <a:r>
                        <a:rPr lang="en-NZ" altLang="ko-KR" sz="1200" dirty="0"/>
                        <a:t>10 (valid – upper boundary)</a:t>
                      </a:r>
                    </a:p>
                  </a:txBody>
                  <a:tcPr marL="121900" marR="121900" marT="121900" marB="121900"/>
                </a:tc>
                <a:tc>
                  <a:txBody>
                    <a:bodyPr/>
                    <a:lstStyle/>
                    <a:p>
                      <a:pPr marL="0" lvl="0" indent="0" algn="l" rtl="0">
                        <a:spcBef>
                          <a:spcPts val="0"/>
                        </a:spcBef>
                        <a:spcAft>
                          <a:spcPts val="0"/>
                        </a:spcAft>
                        <a:buNone/>
                      </a:pPr>
                      <a:r>
                        <a:rPr lang="en-NZ" sz="1200" dirty="0"/>
                        <a:t>Program continues</a:t>
                      </a:r>
                    </a:p>
                  </a:txBody>
                  <a:tcPr marL="121900" marR="121900" marT="121900" marB="121900"/>
                </a:tc>
                <a:extLst>
                  <a:ext uri="{0D108BD9-81ED-4DB2-BD59-A6C34878D82A}">
                    <a16:rowId xmlns:a16="http://schemas.microsoft.com/office/drawing/2014/main" val="2501817245"/>
                  </a:ext>
                </a:extLst>
              </a:tr>
            </a:tbl>
          </a:graphicData>
        </a:graphic>
      </p:graphicFrame>
    </p:spTree>
    <p:extLst>
      <p:ext uri="{BB962C8B-B14F-4D97-AF65-F5344CB8AC3E}">
        <p14:creationId xmlns:p14="http://schemas.microsoft.com/office/powerpoint/2010/main" val="384439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7E90-96A5-49E6-9379-05F0B9650491}"/>
              </a:ext>
            </a:extLst>
          </p:cNvPr>
          <p:cNvSpPr>
            <a:spLocks noGrp="1"/>
          </p:cNvSpPr>
          <p:nvPr>
            <p:ph type="title"/>
          </p:nvPr>
        </p:nvSpPr>
        <p:spPr/>
        <p:txBody>
          <a:bodyPr/>
          <a:lstStyle/>
          <a:p>
            <a:r>
              <a:rPr lang="en-US" altLang="ko-KR" dirty="0"/>
              <a:t>How much: Testing</a:t>
            </a:r>
            <a:endParaRPr lang="ko-KR" altLang="en-US" dirty="0"/>
          </a:p>
        </p:txBody>
      </p:sp>
      <p:pic>
        <p:nvPicPr>
          <p:cNvPr id="4" name="Picture 3">
            <a:extLst>
              <a:ext uri="{FF2B5EF4-FFF2-40B4-BE49-F238E27FC236}">
                <a16:creationId xmlns:a16="http://schemas.microsoft.com/office/drawing/2014/main" id="{24018BD2-C83D-493B-938F-5ECCD322581C}"/>
              </a:ext>
            </a:extLst>
          </p:cNvPr>
          <p:cNvPicPr>
            <a:picLocks noChangeAspect="1"/>
          </p:cNvPicPr>
          <p:nvPr/>
        </p:nvPicPr>
        <p:blipFill>
          <a:blip r:embed="rId2"/>
          <a:stretch>
            <a:fillRect/>
          </a:stretch>
        </p:blipFill>
        <p:spPr>
          <a:xfrm>
            <a:off x="1047826" y="2043380"/>
            <a:ext cx="3267531" cy="514422"/>
          </a:xfrm>
          <a:prstGeom prst="rect">
            <a:avLst/>
          </a:prstGeom>
        </p:spPr>
      </p:pic>
      <p:pic>
        <p:nvPicPr>
          <p:cNvPr id="6" name="Picture 5">
            <a:extLst>
              <a:ext uri="{FF2B5EF4-FFF2-40B4-BE49-F238E27FC236}">
                <a16:creationId xmlns:a16="http://schemas.microsoft.com/office/drawing/2014/main" id="{8B3B4AC4-24CE-4770-AD90-8D05C9722B21}"/>
              </a:ext>
            </a:extLst>
          </p:cNvPr>
          <p:cNvPicPr>
            <a:picLocks noChangeAspect="1"/>
          </p:cNvPicPr>
          <p:nvPr/>
        </p:nvPicPr>
        <p:blipFill>
          <a:blip r:embed="rId3"/>
          <a:stretch>
            <a:fillRect/>
          </a:stretch>
        </p:blipFill>
        <p:spPr>
          <a:xfrm>
            <a:off x="1047826" y="2632752"/>
            <a:ext cx="3353268" cy="2896004"/>
          </a:xfrm>
          <a:prstGeom prst="rect">
            <a:avLst/>
          </a:prstGeom>
        </p:spPr>
      </p:pic>
    </p:spTree>
    <p:extLst>
      <p:ext uri="{BB962C8B-B14F-4D97-AF65-F5344CB8AC3E}">
        <p14:creationId xmlns:p14="http://schemas.microsoft.com/office/powerpoint/2010/main" val="118266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US" sz="4000" dirty="0"/>
              <a:t>Yes/No</a:t>
            </a:r>
            <a:r>
              <a:rPr lang="ko-KR" altLang="en-US" sz="4000" dirty="0"/>
              <a:t> </a:t>
            </a:r>
            <a:r>
              <a:rPr lang="en-US" altLang="ko-KR" sz="4000" dirty="0"/>
              <a:t>checker: </a:t>
            </a:r>
            <a:r>
              <a:rPr lang="en-NZ" sz="4000" dirty="0"/>
              <a:t>Trialling </a:t>
            </a:r>
          </a:p>
        </p:txBody>
      </p:sp>
      <p:graphicFrame>
        <p:nvGraphicFramePr>
          <p:cNvPr id="3" name="Table 2">
            <a:extLst>
              <a:ext uri="{FF2B5EF4-FFF2-40B4-BE49-F238E27FC236}">
                <a16:creationId xmlns:a16="http://schemas.microsoft.com/office/drawing/2014/main" id="{434B00D2-B1C4-4F8D-BA7B-B68E2D58A9A0}"/>
              </a:ext>
            </a:extLst>
          </p:cNvPr>
          <p:cNvGraphicFramePr>
            <a:graphicFrameLocks noGrp="1"/>
          </p:cNvGraphicFramePr>
          <p:nvPr>
            <p:extLst>
              <p:ext uri="{D42A27DB-BD31-4B8C-83A1-F6EECF244321}">
                <p14:modId xmlns:p14="http://schemas.microsoft.com/office/powerpoint/2010/main" val="171644679"/>
              </p:ext>
            </p:extLst>
          </p:nvPr>
        </p:nvGraphicFramePr>
        <p:xfrm>
          <a:off x="435056" y="1348970"/>
          <a:ext cx="11360800" cy="4632800"/>
        </p:xfrm>
        <a:graphic>
          <a:graphicData uri="http://schemas.openxmlformats.org/drawingml/2006/table">
            <a:tbl>
              <a:tblPr>
                <a:noFill/>
              </a:tblPr>
              <a:tblGrid>
                <a:gridCol w="5680400">
                  <a:extLst>
                    <a:ext uri="{9D8B030D-6E8A-4147-A177-3AD203B41FA5}">
                      <a16:colId xmlns:a16="http://schemas.microsoft.com/office/drawing/2014/main" val="2078046791"/>
                    </a:ext>
                  </a:extLst>
                </a:gridCol>
                <a:gridCol w="5680400">
                  <a:extLst>
                    <a:ext uri="{9D8B030D-6E8A-4147-A177-3AD203B41FA5}">
                      <a16:colId xmlns:a16="http://schemas.microsoft.com/office/drawing/2014/main" val="3289820778"/>
                    </a:ext>
                  </a:extLst>
                </a:gridCol>
              </a:tblGrid>
              <a:tr h="733586">
                <a:tc>
                  <a:txBody>
                    <a:bodyPr/>
                    <a:lstStyle/>
                    <a:p>
                      <a:pPr marL="0" lvl="0" indent="0" algn="l" rtl="0">
                        <a:spcBef>
                          <a:spcPts val="0"/>
                        </a:spcBef>
                        <a:spcAft>
                          <a:spcPts val="0"/>
                        </a:spcAft>
                        <a:buNone/>
                      </a:pPr>
                      <a:r>
                        <a:rPr lang="en" sz="2400" b="1" dirty="0"/>
                        <a:t>Trial 1</a:t>
                      </a:r>
                    </a:p>
                    <a:p>
                      <a:pPr marL="0" lvl="0" indent="0" algn="l" rtl="0">
                        <a:spcBef>
                          <a:spcPts val="0"/>
                        </a:spcBef>
                        <a:spcAft>
                          <a:spcPts val="0"/>
                        </a:spcAft>
                        <a:buNone/>
                      </a:pPr>
                      <a:r>
                        <a:rPr lang="en" sz="2400" b="1" dirty="0"/>
                        <a:t>How much v1</a:t>
                      </a:r>
                      <a:endParaRPr sz="2400" b="1" dirty="0"/>
                    </a:p>
                  </a:txBody>
                  <a:tcPr marL="121900" marR="121900" marT="121900" marB="121900">
                    <a:solidFill>
                      <a:schemeClr val="bg1"/>
                    </a:solidFill>
                  </a:tcPr>
                </a:tc>
                <a:tc>
                  <a:txBody>
                    <a:bodyPr/>
                    <a:lstStyle/>
                    <a:p>
                      <a:pPr marL="0" lvl="0" indent="0" algn="l" rtl="0">
                        <a:spcBef>
                          <a:spcPts val="0"/>
                        </a:spcBef>
                        <a:spcAft>
                          <a:spcPts val="0"/>
                        </a:spcAft>
                        <a:buNone/>
                      </a:pPr>
                      <a:r>
                        <a:rPr lang="en" sz="2400" b="0" dirty="0"/>
                        <a:t>Program only function when you enter a whole number between 1-10. Otherwise, it would crash.</a:t>
                      </a:r>
                      <a:endParaRPr sz="2400" b="0" dirty="0"/>
                    </a:p>
                  </a:txBody>
                  <a:tcPr marL="121900" marR="121900" marT="121900" marB="121900">
                    <a:solidFill>
                      <a:schemeClr val="bg1"/>
                    </a:solidFill>
                  </a:tcPr>
                </a:tc>
                <a:extLst>
                  <a:ext uri="{0D108BD9-81ED-4DB2-BD59-A6C34878D82A}">
                    <a16:rowId xmlns:a16="http://schemas.microsoft.com/office/drawing/2014/main" val="8633349"/>
                  </a:ext>
                </a:extLst>
              </a:tr>
              <a:tr h="609560">
                <a:tc>
                  <a:txBody>
                    <a:bodyPr/>
                    <a:lstStyle/>
                    <a:p>
                      <a:pPr marL="0" lvl="0" indent="0" algn="l" rtl="0">
                        <a:spcBef>
                          <a:spcPts val="0"/>
                        </a:spcBef>
                        <a:spcAft>
                          <a:spcPts val="0"/>
                        </a:spcAft>
                        <a:buNone/>
                      </a:pPr>
                      <a:r>
                        <a:rPr lang="en-NZ" sz="2400" b="1" dirty="0"/>
                        <a:t>Trial 2</a:t>
                      </a:r>
                    </a:p>
                    <a:p>
                      <a:pPr marL="0" lvl="0" indent="0" algn="l" rtl="0">
                        <a:spcBef>
                          <a:spcPts val="0"/>
                        </a:spcBef>
                        <a:spcAft>
                          <a:spcPts val="0"/>
                        </a:spcAft>
                        <a:buNone/>
                      </a:pPr>
                      <a:r>
                        <a:rPr lang="en-US" sz="2400" b="1" dirty="0"/>
                        <a:t>How much v2</a:t>
                      </a:r>
                      <a:endParaRPr sz="2400" b="1" dirty="0"/>
                    </a:p>
                  </a:txBody>
                  <a:tcPr marL="121900" marR="121900" marT="121900" marB="121900"/>
                </a:tc>
                <a:tc>
                  <a:txBody>
                    <a:bodyPr/>
                    <a:lstStyle/>
                    <a:p>
                      <a:pPr marL="0" lvl="0" indent="0" algn="l" rtl="0">
                        <a:spcBef>
                          <a:spcPts val="0"/>
                        </a:spcBef>
                        <a:spcAft>
                          <a:spcPts val="0"/>
                        </a:spcAft>
                        <a:buNone/>
                      </a:pPr>
                      <a:r>
                        <a:rPr lang="en-NZ" altLang="ko-KR" sz="2400" dirty="0"/>
                        <a:t>The program would not crash this time when you enter something invalid and will get another chance to try again</a:t>
                      </a:r>
                    </a:p>
                  </a:txBody>
                  <a:tcPr marL="121900" marR="121900" marT="121900" marB="121900"/>
                </a:tc>
                <a:extLst>
                  <a:ext uri="{0D108BD9-81ED-4DB2-BD59-A6C34878D82A}">
                    <a16:rowId xmlns:a16="http://schemas.microsoft.com/office/drawing/2014/main" val="371070383"/>
                  </a:ext>
                </a:extLst>
              </a:tr>
              <a:tr h="679308">
                <a:tc>
                  <a:txBody>
                    <a:bodyPr/>
                    <a:lstStyle/>
                    <a:p>
                      <a:pPr marL="0" lvl="0" indent="0" algn="l" rtl="0">
                        <a:spcBef>
                          <a:spcPts val="0"/>
                        </a:spcBef>
                        <a:spcAft>
                          <a:spcPts val="0"/>
                        </a:spcAft>
                        <a:buNone/>
                      </a:pPr>
                      <a:r>
                        <a:rPr lang="en-NZ" altLang="ko-KR" sz="2400" b="1" dirty="0"/>
                        <a:t>Trial 3</a:t>
                      </a:r>
                    </a:p>
                    <a:p>
                      <a:pPr marL="0" lvl="0" indent="0" algn="l" rtl="0">
                        <a:spcBef>
                          <a:spcPts val="0"/>
                        </a:spcBef>
                        <a:spcAft>
                          <a:spcPts val="0"/>
                        </a:spcAft>
                        <a:buNone/>
                      </a:pPr>
                      <a:r>
                        <a:rPr lang="en-NZ" altLang="ko-KR" sz="2400" b="1" dirty="0"/>
                        <a:t>How much v3</a:t>
                      </a:r>
                    </a:p>
                  </a:txBody>
                  <a:tcPr marL="121900" marR="121900" marT="121900" marB="121900"/>
                </a:tc>
                <a:tc>
                  <a:txBody>
                    <a:bodyPr/>
                    <a:lstStyle/>
                    <a:p>
                      <a:pPr marL="0" lvl="0" indent="0" algn="l" rtl="0">
                        <a:spcBef>
                          <a:spcPts val="0"/>
                        </a:spcBef>
                        <a:spcAft>
                          <a:spcPts val="0"/>
                        </a:spcAft>
                        <a:buNone/>
                      </a:pPr>
                      <a:r>
                        <a:rPr lang="en-NZ" sz="2400" dirty="0"/>
                        <a:t>Made trial 2 shorter and included valid range.</a:t>
                      </a:r>
                    </a:p>
                  </a:txBody>
                  <a:tcPr marL="121900" marR="121900" marT="121900" marB="121900"/>
                </a:tc>
                <a:extLst>
                  <a:ext uri="{0D108BD9-81ED-4DB2-BD59-A6C34878D82A}">
                    <a16:rowId xmlns:a16="http://schemas.microsoft.com/office/drawing/2014/main" val="3863017173"/>
                  </a:ext>
                </a:extLst>
              </a:tr>
              <a:tr h="609560">
                <a:tc>
                  <a:txBody>
                    <a:bodyPr/>
                    <a:lstStyle/>
                    <a:p>
                      <a:pPr marL="0" lvl="0" indent="0" algn="l" rtl="0">
                        <a:spcBef>
                          <a:spcPts val="0"/>
                        </a:spcBef>
                        <a:spcAft>
                          <a:spcPts val="0"/>
                        </a:spcAft>
                        <a:buNone/>
                      </a:pPr>
                      <a:r>
                        <a:rPr lang="en-NZ" altLang="ko-KR" sz="2400" b="1" dirty="0"/>
                        <a:t>Trial 4</a:t>
                      </a:r>
                    </a:p>
                    <a:p>
                      <a:pPr marL="0" lvl="0" indent="0" algn="l" rtl="0">
                        <a:spcBef>
                          <a:spcPts val="0"/>
                        </a:spcBef>
                        <a:spcAft>
                          <a:spcPts val="0"/>
                        </a:spcAft>
                        <a:buNone/>
                      </a:pPr>
                      <a:r>
                        <a:rPr lang="en-NZ" altLang="ko-KR" sz="2400" b="1" dirty="0"/>
                        <a:t>How much v4</a:t>
                      </a:r>
                    </a:p>
                  </a:txBody>
                  <a:tcPr marL="121900" marR="121900" marT="121900" marB="121900"/>
                </a:tc>
                <a:tc>
                  <a:txBody>
                    <a:bodyPr/>
                    <a:lstStyle/>
                    <a:p>
                      <a:pPr marL="0" lvl="0" indent="0" algn="l" rtl="0">
                        <a:spcBef>
                          <a:spcPts val="0"/>
                        </a:spcBef>
                        <a:spcAft>
                          <a:spcPts val="0"/>
                        </a:spcAft>
                        <a:buNone/>
                      </a:pPr>
                      <a:r>
                        <a:rPr lang="en-NZ" sz="2400" dirty="0"/>
                        <a:t>Changed v3 to function making it more easier to develop and use.</a:t>
                      </a:r>
                    </a:p>
                  </a:txBody>
                  <a:tcPr marL="121900" marR="121900" marT="121900" marB="121900"/>
                </a:tc>
                <a:extLst>
                  <a:ext uri="{0D108BD9-81ED-4DB2-BD59-A6C34878D82A}">
                    <a16:rowId xmlns:a16="http://schemas.microsoft.com/office/drawing/2014/main" val="581431680"/>
                  </a:ext>
                </a:extLst>
              </a:tr>
            </a:tbl>
          </a:graphicData>
        </a:graphic>
      </p:graphicFrame>
    </p:spTree>
    <p:extLst>
      <p:ext uri="{BB962C8B-B14F-4D97-AF65-F5344CB8AC3E}">
        <p14:creationId xmlns:p14="http://schemas.microsoft.com/office/powerpoint/2010/main" val="2258067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1CC6-4171-471E-98C0-E36806CA794A}"/>
              </a:ext>
            </a:extLst>
          </p:cNvPr>
          <p:cNvSpPr>
            <a:spLocks noGrp="1"/>
          </p:cNvSpPr>
          <p:nvPr>
            <p:ph type="title"/>
          </p:nvPr>
        </p:nvSpPr>
        <p:spPr/>
        <p:txBody>
          <a:bodyPr/>
          <a:lstStyle/>
          <a:p>
            <a:r>
              <a:rPr lang="en-US" altLang="ko-KR" dirty="0"/>
              <a:t>Component</a:t>
            </a:r>
            <a:r>
              <a:rPr lang="ko-KR" altLang="en-US" dirty="0"/>
              <a:t> </a:t>
            </a:r>
            <a:r>
              <a:rPr lang="en-US" altLang="ko-KR" dirty="0"/>
              <a:t>3</a:t>
            </a:r>
            <a:r>
              <a:rPr lang="ko-KR" altLang="en-US" dirty="0"/>
              <a:t> </a:t>
            </a:r>
            <a:r>
              <a:rPr lang="en-US" altLang="ko-KR" dirty="0"/>
              <a:t>(Generate</a:t>
            </a:r>
            <a:r>
              <a:rPr lang="ko-KR" altLang="en-US" dirty="0"/>
              <a:t> </a:t>
            </a:r>
            <a:r>
              <a:rPr lang="en-US" altLang="ko-KR" dirty="0"/>
              <a:t>random</a:t>
            </a:r>
            <a:r>
              <a:rPr lang="ko-KR" altLang="en-US" dirty="0"/>
              <a:t> </a:t>
            </a:r>
            <a:r>
              <a:rPr lang="en-US" altLang="ko-KR" dirty="0"/>
              <a:t>token)</a:t>
            </a:r>
            <a:endParaRPr lang="ko-KR" altLang="en-US" dirty="0"/>
          </a:p>
        </p:txBody>
      </p:sp>
      <p:pic>
        <p:nvPicPr>
          <p:cNvPr id="4" name="Picture 3">
            <a:extLst>
              <a:ext uri="{FF2B5EF4-FFF2-40B4-BE49-F238E27FC236}">
                <a16:creationId xmlns:a16="http://schemas.microsoft.com/office/drawing/2014/main" id="{967CE024-A11F-4186-8C28-173A47AF37D9}"/>
              </a:ext>
            </a:extLst>
          </p:cNvPr>
          <p:cNvPicPr>
            <a:picLocks noChangeAspect="1"/>
          </p:cNvPicPr>
          <p:nvPr/>
        </p:nvPicPr>
        <p:blipFill>
          <a:blip r:embed="rId2"/>
          <a:stretch>
            <a:fillRect/>
          </a:stretch>
        </p:blipFill>
        <p:spPr>
          <a:xfrm>
            <a:off x="1126717" y="1690688"/>
            <a:ext cx="2448267" cy="2448267"/>
          </a:xfrm>
          <a:prstGeom prst="rect">
            <a:avLst/>
          </a:prstGeom>
        </p:spPr>
      </p:pic>
      <p:sp>
        <p:nvSpPr>
          <p:cNvPr id="5" name="TextBox 4">
            <a:extLst>
              <a:ext uri="{FF2B5EF4-FFF2-40B4-BE49-F238E27FC236}">
                <a16:creationId xmlns:a16="http://schemas.microsoft.com/office/drawing/2014/main" id="{E64772CC-88FC-4E21-8C3F-6E317B51390B}"/>
              </a:ext>
            </a:extLst>
          </p:cNvPr>
          <p:cNvSpPr txBox="1"/>
          <p:nvPr/>
        </p:nvSpPr>
        <p:spPr>
          <a:xfrm>
            <a:off x="4435813" y="1770434"/>
            <a:ext cx="3910519" cy="1754326"/>
          </a:xfrm>
          <a:prstGeom prst="rect">
            <a:avLst/>
          </a:prstGeom>
          <a:noFill/>
        </p:spPr>
        <p:txBody>
          <a:bodyPr wrap="square" rtlCol="0">
            <a:spAutoFit/>
          </a:bodyPr>
          <a:lstStyle/>
          <a:p>
            <a:r>
              <a:rPr lang="en-US" altLang="ko-KR" dirty="0"/>
              <a:t>The pay out schedule is:</a:t>
            </a:r>
          </a:p>
          <a:p>
            <a:r>
              <a:rPr lang="en-US" altLang="ko-KR" dirty="0"/>
              <a:t>Donkey lose $1</a:t>
            </a:r>
          </a:p>
          <a:p>
            <a:r>
              <a:rPr lang="en-US" altLang="ko-KR" dirty="0"/>
              <a:t>Horse/Zebra lose $0.50</a:t>
            </a:r>
          </a:p>
          <a:p>
            <a:r>
              <a:rPr lang="en-US" altLang="ko-KR" dirty="0"/>
              <a:t>Unicorn win $4</a:t>
            </a:r>
          </a:p>
          <a:p>
            <a:r>
              <a:rPr lang="en-US" altLang="ko-KR" dirty="0"/>
              <a:t>(If user starts with $1 and gets a unicorn, their balance would be $5)</a:t>
            </a:r>
          </a:p>
        </p:txBody>
      </p:sp>
    </p:spTree>
    <p:extLst>
      <p:ext uri="{BB962C8B-B14F-4D97-AF65-F5344CB8AC3E}">
        <p14:creationId xmlns:p14="http://schemas.microsoft.com/office/powerpoint/2010/main" val="88777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F6AE-420B-4C96-BF5E-B40C26B99D43}"/>
              </a:ext>
            </a:extLst>
          </p:cNvPr>
          <p:cNvSpPr>
            <a:spLocks noGrp="1"/>
          </p:cNvSpPr>
          <p:nvPr>
            <p:ph type="title"/>
          </p:nvPr>
        </p:nvSpPr>
        <p:spPr/>
        <p:txBody>
          <a:bodyPr/>
          <a:lstStyle/>
          <a:p>
            <a:r>
              <a:rPr lang="en-US" altLang="ko-KR" dirty="0"/>
              <a:t>Test Plan: house has the advantage</a:t>
            </a:r>
            <a:endParaRPr lang="ko-KR" altLang="en-US" dirty="0"/>
          </a:p>
        </p:txBody>
      </p:sp>
      <p:graphicFrame>
        <p:nvGraphicFramePr>
          <p:cNvPr id="3" name="Table 2">
            <a:extLst>
              <a:ext uri="{FF2B5EF4-FFF2-40B4-BE49-F238E27FC236}">
                <a16:creationId xmlns:a16="http://schemas.microsoft.com/office/drawing/2014/main" id="{6F05471E-F2D3-4CB6-A67C-DACF81790247}"/>
              </a:ext>
            </a:extLst>
          </p:cNvPr>
          <p:cNvGraphicFramePr>
            <a:graphicFrameLocks noGrp="1"/>
          </p:cNvGraphicFramePr>
          <p:nvPr>
            <p:extLst>
              <p:ext uri="{D42A27DB-BD31-4B8C-83A1-F6EECF244321}">
                <p14:modId xmlns:p14="http://schemas.microsoft.com/office/powerpoint/2010/main" val="2627328309"/>
              </p:ext>
            </p:extLst>
          </p:nvPr>
        </p:nvGraphicFramePr>
        <p:xfrm>
          <a:off x="565826" y="1696992"/>
          <a:ext cx="11360800" cy="1343146"/>
        </p:xfrm>
        <a:graphic>
          <a:graphicData uri="http://schemas.openxmlformats.org/drawingml/2006/table">
            <a:tbl>
              <a:tblPr>
                <a:noFill/>
              </a:tblPr>
              <a:tblGrid>
                <a:gridCol w="5680400">
                  <a:extLst>
                    <a:ext uri="{9D8B030D-6E8A-4147-A177-3AD203B41FA5}">
                      <a16:colId xmlns:a16="http://schemas.microsoft.com/office/drawing/2014/main" val="3686329354"/>
                    </a:ext>
                  </a:extLst>
                </a:gridCol>
                <a:gridCol w="5680400">
                  <a:extLst>
                    <a:ext uri="{9D8B030D-6E8A-4147-A177-3AD203B41FA5}">
                      <a16:colId xmlns:a16="http://schemas.microsoft.com/office/drawing/2014/main" val="3601090983"/>
                    </a:ext>
                  </a:extLst>
                </a:gridCol>
              </a:tblGrid>
              <a:tr h="733586">
                <a:tc>
                  <a:txBody>
                    <a:bodyPr/>
                    <a:lstStyle/>
                    <a:p>
                      <a:pPr marL="0" lvl="0" indent="0" algn="l" rtl="0">
                        <a:spcBef>
                          <a:spcPts val="0"/>
                        </a:spcBef>
                        <a:spcAft>
                          <a:spcPts val="0"/>
                        </a:spcAft>
                        <a:buNone/>
                      </a:pPr>
                      <a:r>
                        <a:rPr lang="en-US" sz="1200" b="1" dirty="0"/>
                        <a:t>Test cases – input </a:t>
                      </a:r>
                      <a:endParaRPr sz="1200" b="1" dirty="0"/>
                    </a:p>
                  </a:txBody>
                  <a:tcPr marL="121900" marR="121900" marT="121900" marB="121900">
                    <a:solidFill>
                      <a:srgbClr val="CCCCCC"/>
                    </a:solidFill>
                  </a:tcPr>
                </a:tc>
                <a:tc>
                  <a:txBody>
                    <a:bodyPr/>
                    <a:lstStyle/>
                    <a:p>
                      <a:pPr marL="0" lvl="0" indent="0" algn="l" rtl="0">
                        <a:spcBef>
                          <a:spcPts val="0"/>
                        </a:spcBef>
                        <a:spcAft>
                          <a:spcPts val="0"/>
                        </a:spcAft>
                        <a:buNone/>
                      </a:pPr>
                      <a:r>
                        <a:rPr lang="en-US" sz="1200" b="1" dirty="0"/>
                        <a:t>Extended output</a:t>
                      </a:r>
                      <a:endParaRPr sz="1200" b="1" dirty="0"/>
                    </a:p>
                  </a:txBody>
                  <a:tcPr marL="121900" marR="121900" marT="121900" marB="121900">
                    <a:solidFill>
                      <a:srgbClr val="CCCCCC"/>
                    </a:solidFill>
                  </a:tcPr>
                </a:tc>
                <a:extLst>
                  <a:ext uri="{0D108BD9-81ED-4DB2-BD59-A6C34878D82A}">
                    <a16:rowId xmlns:a16="http://schemas.microsoft.com/office/drawing/2014/main" val="3454476236"/>
                  </a:ext>
                </a:extLst>
              </a:tr>
              <a:tr h="609560">
                <a:tc>
                  <a:txBody>
                    <a:bodyPr/>
                    <a:lstStyle/>
                    <a:p>
                      <a:pPr marL="0" lvl="0" indent="0" algn="l" rtl="0">
                        <a:spcBef>
                          <a:spcPts val="0"/>
                        </a:spcBef>
                        <a:spcAft>
                          <a:spcPts val="0"/>
                        </a:spcAft>
                        <a:buNone/>
                      </a:pPr>
                      <a:r>
                        <a:rPr lang="en-US" sz="1200" dirty="0"/>
                        <a:t>User starts with $100</a:t>
                      </a:r>
                    </a:p>
                    <a:p>
                      <a:pPr marL="0" lvl="0" indent="0" algn="l" rtl="0">
                        <a:spcBef>
                          <a:spcPts val="0"/>
                        </a:spcBef>
                        <a:spcAft>
                          <a:spcPts val="0"/>
                        </a:spcAft>
                        <a:buNone/>
                      </a:pPr>
                      <a:r>
                        <a:rPr lang="en-US" sz="1200" dirty="0"/>
                        <a:t>Runs program</a:t>
                      </a:r>
                      <a:endParaRPr sz="1200" dirty="0"/>
                    </a:p>
                  </a:txBody>
                  <a:tcPr marL="121900" marR="121900" marT="121900" marB="121900"/>
                </a:tc>
                <a:tc>
                  <a:txBody>
                    <a:bodyPr/>
                    <a:lstStyle/>
                    <a:p>
                      <a:pPr marL="0" lvl="0" indent="0" algn="l" rtl="0">
                        <a:spcBef>
                          <a:spcPts val="0"/>
                        </a:spcBef>
                        <a:spcAft>
                          <a:spcPts val="0"/>
                        </a:spcAft>
                        <a:buNone/>
                      </a:pPr>
                      <a:r>
                        <a:rPr lang="en-NZ" sz="1200" dirty="0"/>
                        <a:t>User should lose money (final balance should be less than $100)</a:t>
                      </a:r>
                    </a:p>
                  </a:txBody>
                  <a:tcPr marL="121900" marR="121900" marT="121900" marB="121900"/>
                </a:tc>
                <a:extLst>
                  <a:ext uri="{0D108BD9-81ED-4DB2-BD59-A6C34878D82A}">
                    <a16:rowId xmlns:a16="http://schemas.microsoft.com/office/drawing/2014/main" val="603760989"/>
                  </a:ext>
                </a:extLst>
              </a:tr>
            </a:tbl>
          </a:graphicData>
        </a:graphic>
      </p:graphicFrame>
      <p:pic>
        <p:nvPicPr>
          <p:cNvPr id="5" name="Picture 4">
            <a:extLst>
              <a:ext uri="{FF2B5EF4-FFF2-40B4-BE49-F238E27FC236}">
                <a16:creationId xmlns:a16="http://schemas.microsoft.com/office/drawing/2014/main" id="{3374960C-E081-4959-9C02-4F0CD37BB9B3}"/>
              </a:ext>
            </a:extLst>
          </p:cNvPr>
          <p:cNvPicPr>
            <a:picLocks noChangeAspect="1"/>
          </p:cNvPicPr>
          <p:nvPr/>
        </p:nvPicPr>
        <p:blipFill>
          <a:blip r:embed="rId2"/>
          <a:stretch>
            <a:fillRect/>
          </a:stretch>
        </p:blipFill>
        <p:spPr>
          <a:xfrm>
            <a:off x="269132" y="3935544"/>
            <a:ext cx="11653736" cy="847706"/>
          </a:xfrm>
          <a:prstGeom prst="rect">
            <a:avLst/>
          </a:prstGeom>
        </p:spPr>
      </p:pic>
    </p:spTree>
    <p:extLst>
      <p:ext uri="{BB962C8B-B14F-4D97-AF65-F5344CB8AC3E}">
        <p14:creationId xmlns:p14="http://schemas.microsoft.com/office/powerpoint/2010/main" val="160684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234B-9FAC-4175-92D7-4531E9BAE0EF}"/>
              </a:ext>
            </a:extLst>
          </p:cNvPr>
          <p:cNvSpPr>
            <a:spLocks noGrp="1"/>
          </p:cNvSpPr>
          <p:nvPr>
            <p:ph type="title"/>
          </p:nvPr>
        </p:nvSpPr>
        <p:spPr/>
        <p:txBody>
          <a:bodyPr/>
          <a:lstStyle/>
          <a:p>
            <a:r>
              <a:rPr lang="en-US" altLang="ko-KR" dirty="0"/>
              <a:t>Generate random token – Testing </a:t>
            </a:r>
            <a:endParaRPr lang="ko-KR" altLang="en-US" dirty="0"/>
          </a:p>
        </p:txBody>
      </p:sp>
      <p:sp>
        <p:nvSpPr>
          <p:cNvPr id="3" name="TextBox 2">
            <a:extLst>
              <a:ext uri="{FF2B5EF4-FFF2-40B4-BE49-F238E27FC236}">
                <a16:creationId xmlns:a16="http://schemas.microsoft.com/office/drawing/2014/main" id="{115C5E12-7AF5-4FD7-8D81-BA11A629BBFE}"/>
              </a:ext>
            </a:extLst>
          </p:cNvPr>
          <p:cNvSpPr txBox="1"/>
          <p:nvPr/>
        </p:nvSpPr>
        <p:spPr>
          <a:xfrm>
            <a:off x="1196502" y="2140085"/>
            <a:ext cx="2859932" cy="2585323"/>
          </a:xfrm>
          <a:prstGeom prst="rect">
            <a:avLst/>
          </a:prstGeom>
          <a:noFill/>
        </p:spPr>
        <p:txBody>
          <a:bodyPr wrap="square" rtlCol="0">
            <a:spAutoFit/>
          </a:bodyPr>
          <a:lstStyle/>
          <a:p>
            <a:r>
              <a:rPr lang="en-US" altLang="ko-KR" dirty="0"/>
              <a:t>Testing on the right shows </a:t>
            </a:r>
          </a:p>
          <a:p>
            <a:r>
              <a:rPr lang="en-US" altLang="ko-KR" dirty="0"/>
              <a:t>The result of 100 rounds</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Testing on the right shows </a:t>
            </a:r>
          </a:p>
          <a:p>
            <a:r>
              <a:rPr lang="en-US" altLang="ko-KR" dirty="0"/>
              <a:t>The result of 10 rounds</a:t>
            </a:r>
            <a:endParaRPr lang="ko-KR" altLang="en-US" dirty="0"/>
          </a:p>
        </p:txBody>
      </p:sp>
      <p:pic>
        <p:nvPicPr>
          <p:cNvPr id="5" name="Picture 4">
            <a:extLst>
              <a:ext uri="{FF2B5EF4-FFF2-40B4-BE49-F238E27FC236}">
                <a16:creationId xmlns:a16="http://schemas.microsoft.com/office/drawing/2014/main" id="{6A031FB3-7290-4D2D-B915-541942D6EDE4}"/>
              </a:ext>
            </a:extLst>
          </p:cNvPr>
          <p:cNvPicPr>
            <a:picLocks noChangeAspect="1"/>
          </p:cNvPicPr>
          <p:nvPr/>
        </p:nvPicPr>
        <p:blipFill>
          <a:blip r:embed="rId2"/>
          <a:stretch>
            <a:fillRect/>
          </a:stretch>
        </p:blipFill>
        <p:spPr>
          <a:xfrm>
            <a:off x="8767158" y="717743"/>
            <a:ext cx="2848373" cy="2562583"/>
          </a:xfrm>
          <a:prstGeom prst="rect">
            <a:avLst/>
          </a:prstGeom>
        </p:spPr>
      </p:pic>
      <p:pic>
        <p:nvPicPr>
          <p:cNvPr id="7" name="Picture 6">
            <a:extLst>
              <a:ext uri="{FF2B5EF4-FFF2-40B4-BE49-F238E27FC236}">
                <a16:creationId xmlns:a16="http://schemas.microsoft.com/office/drawing/2014/main" id="{3A91D6A4-E5F7-4CDB-8766-5000853623E1}"/>
              </a:ext>
            </a:extLst>
          </p:cNvPr>
          <p:cNvPicPr>
            <a:picLocks noChangeAspect="1"/>
          </p:cNvPicPr>
          <p:nvPr/>
        </p:nvPicPr>
        <p:blipFill>
          <a:blip r:embed="rId3"/>
          <a:stretch>
            <a:fillRect/>
          </a:stretch>
        </p:blipFill>
        <p:spPr>
          <a:xfrm>
            <a:off x="8767158" y="3666989"/>
            <a:ext cx="2657846" cy="2629267"/>
          </a:xfrm>
          <a:prstGeom prst="rect">
            <a:avLst/>
          </a:prstGeom>
        </p:spPr>
      </p:pic>
    </p:spTree>
    <p:extLst>
      <p:ext uri="{BB962C8B-B14F-4D97-AF65-F5344CB8AC3E}">
        <p14:creationId xmlns:p14="http://schemas.microsoft.com/office/powerpoint/2010/main" val="81728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dirty="0"/>
              <a:t>The Lucky Unicorn</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693460" y="1914475"/>
            <a:ext cx="8520600" cy="175080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US" altLang="ko-KR" sz="1400" dirty="0">
                <a:hlinkClick r:id="rId2"/>
              </a:rPr>
              <a:t>GitHub - ShinR4M3N/The-Lucky-Unicorn</a:t>
            </a:r>
            <a:endParaRPr lang="en-US" altLang="ko-KR" sz="1400" dirty="0"/>
          </a:p>
          <a:p>
            <a:pPr marL="0" indent="0">
              <a:lnSpc>
                <a:spcPct val="100000"/>
              </a:lnSpc>
              <a:spcBef>
                <a:spcPts val="0"/>
              </a:spcBef>
              <a:buClr>
                <a:schemeClr val="dk1"/>
              </a:buClr>
              <a:buSzPts val="1100"/>
              <a:buFont typeface="Arial"/>
              <a:buNone/>
            </a:pPr>
            <a:endParaRPr lang="en-NZ" sz="2000"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[here]</a:t>
            </a: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 [here]</a:t>
            </a:r>
          </a:p>
          <a:p>
            <a:pPr marL="0" indent="0">
              <a:lnSpc>
                <a:spcPct val="100000"/>
              </a:lnSpc>
              <a:spcBef>
                <a:spcPts val="0"/>
              </a:spcBef>
              <a:buClr>
                <a:schemeClr val="dk1"/>
              </a:buClr>
              <a:buSzPts val="1100"/>
              <a:buFont typeface="Arial"/>
              <a:buNone/>
            </a:pPr>
            <a:r>
              <a:rPr lang="en-NZ" sz="2000" b="1" dirty="0">
                <a:solidFill>
                  <a:srgbClr val="274E13"/>
                </a:solidFill>
              </a:rPr>
              <a:t> </a:t>
            </a:r>
            <a:endParaRPr lang="en-NZ" sz="2000" dirty="0"/>
          </a:p>
        </p:txBody>
      </p:sp>
      <p:graphicFrame>
        <p:nvGraphicFramePr>
          <p:cNvPr id="6" name="Google Shape;56;p13">
            <a:extLst>
              <a:ext uri="{FF2B5EF4-FFF2-40B4-BE49-F238E27FC236}">
                <a16:creationId xmlns:a16="http://schemas.microsoft.com/office/drawing/2014/main" id="{A0658CEC-C8BE-4EBE-8618-7B97BA7329B8}"/>
              </a:ext>
            </a:extLst>
          </p:cNvPr>
          <p:cNvGraphicFramePr/>
          <p:nvPr>
            <p:extLst>
              <p:ext uri="{D42A27DB-BD31-4B8C-83A1-F6EECF244321}">
                <p14:modId xmlns:p14="http://schemas.microsoft.com/office/powerpoint/2010/main" val="3913417117"/>
              </p:ext>
            </p:extLst>
          </p:nvPr>
        </p:nvGraphicFramePr>
        <p:xfrm>
          <a:off x="1693460" y="4327480"/>
          <a:ext cx="8520600" cy="1859026"/>
        </p:xfrm>
        <a:graphic>
          <a:graphicData uri="http://schemas.openxmlformats.org/drawingml/2006/table">
            <a:tbl>
              <a:tblPr>
                <a:noFill/>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990000"/>
                          </a:solidFill>
                        </a:rPr>
                        <a:t>Ensure you have made these links ‘public’ so that they are open to anyone, including the marker.</a:t>
                      </a:r>
                    </a:p>
                    <a:p>
                      <a:pPr marL="0" lvl="0" indent="0" algn="l" rtl="0">
                        <a:lnSpc>
                          <a:spcPct val="115000"/>
                        </a:lnSpc>
                        <a:spcBef>
                          <a:spcPts val="0"/>
                        </a:spcBef>
                        <a:spcAft>
                          <a:spcPts val="0"/>
                        </a:spcAft>
                        <a:buNone/>
                      </a:pPr>
                      <a:endParaRPr lang="en" sz="2000" b="1" i="1" dirty="0">
                        <a:solidFill>
                          <a:srgbClr val="990000"/>
                        </a:solidFill>
                      </a:endParaRPr>
                    </a:p>
                    <a:p>
                      <a:pPr marL="0" lvl="0" indent="0" algn="l" rtl="0">
                        <a:lnSpc>
                          <a:spcPct val="115000"/>
                        </a:lnSpc>
                        <a:spcBef>
                          <a:spcPts val="0"/>
                        </a:spcBef>
                        <a:spcAft>
                          <a:spcPts val="0"/>
                        </a:spcAft>
                        <a:buNone/>
                      </a:pPr>
                      <a:r>
                        <a:rPr lang="en" sz="2000" b="1" i="1" dirty="0">
                          <a:solidFill>
                            <a:srgbClr val="990000"/>
                          </a:solidFill>
                        </a:rPr>
                        <a:t>The link to your program is the final outcome of this whole project – your finished program.</a:t>
                      </a:r>
                      <a:endParaRPr sz="2000" b="1" i="1" dirty="0">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889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75835-0C8B-4389-8B09-4E19FC9280EC}"/>
              </a:ext>
            </a:extLst>
          </p:cNvPr>
          <p:cNvSpPr>
            <a:spLocks noGrp="1"/>
          </p:cNvSpPr>
          <p:nvPr>
            <p:ph type="title"/>
          </p:nvPr>
        </p:nvSpPr>
        <p:spPr/>
        <p:txBody>
          <a:bodyPr/>
          <a:lstStyle/>
          <a:p>
            <a:r>
              <a:rPr lang="en-US" altLang="ko-KR" dirty="0"/>
              <a:t>Generate random tokens: Trialing</a:t>
            </a:r>
            <a:endParaRPr lang="ko-KR" altLang="en-US" dirty="0"/>
          </a:p>
        </p:txBody>
      </p:sp>
      <p:graphicFrame>
        <p:nvGraphicFramePr>
          <p:cNvPr id="3" name="Table 2">
            <a:extLst>
              <a:ext uri="{FF2B5EF4-FFF2-40B4-BE49-F238E27FC236}">
                <a16:creationId xmlns:a16="http://schemas.microsoft.com/office/drawing/2014/main" id="{2769F48D-9E09-47E8-8809-987B5F606DEE}"/>
              </a:ext>
            </a:extLst>
          </p:cNvPr>
          <p:cNvGraphicFramePr>
            <a:graphicFrameLocks noGrp="1"/>
          </p:cNvGraphicFramePr>
          <p:nvPr>
            <p:extLst>
              <p:ext uri="{D42A27DB-BD31-4B8C-83A1-F6EECF244321}">
                <p14:modId xmlns:p14="http://schemas.microsoft.com/office/powerpoint/2010/main" val="3173247658"/>
              </p:ext>
            </p:extLst>
          </p:nvPr>
        </p:nvGraphicFramePr>
        <p:xfrm>
          <a:off x="556098" y="1913174"/>
          <a:ext cx="11360800" cy="4663320"/>
        </p:xfrm>
        <a:graphic>
          <a:graphicData uri="http://schemas.openxmlformats.org/drawingml/2006/table">
            <a:tbl>
              <a:tblPr>
                <a:noFill/>
              </a:tblPr>
              <a:tblGrid>
                <a:gridCol w="5680400">
                  <a:extLst>
                    <a:ext uri="{9D8B030D-6E8A-4147-A177-3AD203B41FA5}">
                      <a16:colId xmlns:a16="http://schemas.microsoft.com/office/drawing/2014/main" val="782367980"/>
                    </a:ext>
                  </a:extLst>
                </a:gridCol>
                <a:gridCol w="5680400">
                  <a:extLst>
                    <a:ext uri="{9D8B030D-6E8A-4147-A177-3AD203B41FA5}">
                      <a16:colId xmlns:a16="http://schemas.microsoft.com/office/drawing/2014/main" val="4279462106"/>
                    </a:ext>
                  </a:extLst>
                </a:gridCol>
              </a:tblGrid>
              <a:tr h="733586">
                <a:tc>
                  <a:txBody>
                    <a:bodyPr/>
                    <a:lstStyle/>
                    <a:p>
                      <a:pPr marL="0" lvl="0" indent="0" algn="l" rtl="0">
                        <a:spcBef>
                          <a:spcPts val="0"/>
                        </a:spcBef>
                        <a:spcAft>
                          <a:spcPts val="0"/>
                        </a:spcAft>
                        <a:buNone/>
                      </a:pPr>
                      <a:r>
                        <a:rPr lang="en" sz="2400" b="1" dirty="0"/>
                        <a:t>Trial 1</a:t>
                      </a:r>
                    </a:p>
                    <a:p>
                      <a:pPr marL="0" lvl="0" indent="0" algn="l" rtl="0">
                        <a:spcBef>
                          <a:spcPts val="0"/>
                        </a:spcBef>
                        <a:spcAft>
                          <a:spcPts val="0"/>
                        </a:spcAft>
                        <a:buNone/>
                      </a:pPr>
                      <a:r>
                        <a:rPr lang="en-US" sz="2400" b="1" dirty="0"/>
                        <a:t>T</a:t>
                      </a:r>
                      <a:r>
                        <a:rPr lang="en" sz="2400" b="1" dirty="0"/>
                        <a:t>oken generator v2</a:t>
                      </a:r>
                      <a:endParaRPr sz="2400" b="1" dirty="0"/>
                    </a:p>
                  </a:txBody>
                  <a:tcPr marL="121900" marR="121900" marT="121900" marB="121900">
                    <a:solidFill>
                      <a:schemeClr val="bg1"/>
                    </a:solidFill>
                  </a:tcPr>
                </a:tc>
                <a:tc>
                  <a:txBody>
                    <a:bodyPr/>
                    <a:lstStyle/>
                    <a:p>
                      <a:pPr rtl="0" fontAlgn="base"/>
                      <a:r>
                        <a:rPr lang="en-US" altLang="ko-KR" sz="1800" b="0" kern="1200" dirty="0">
                          <a:solidFill>
                            <a:schemeClr val="tx1"/>
                          </a:solidFill>
                          <a:effectLst/>
                          <a:latin typeface="+mn-lt"/>
                          <a:ea typeface="+mn-ea"/>
                          <a:cs typeface="+mn-cs"/>
                        </a:rPr>
                        <a:t>This program chooses from a list of ‘horse, ‘unicorn’, ‘donkey and ‘zebra’. When run 100 times, it became clear that the house would lose money instead of making it.</a:t>
                      </a:r>
                      <a:br>
                        <a:rPr lang="en-US" altLang="ko-KR" sz="1800" b="0" i="0" kern="1200" dirty="0">
                          <a:solidFill>
                            <a:schemeClr val="tx1"/>
                          </a:solidFill>
                          <a:effectLst/>
                          <a:latin typeface="+mn-lt"/>
                          <a:ea typeface="+mn-ea"/>
                          <a:cs typeface="+mn-cs"/>
                        </a:rPr>
                      </a:br>
                      <a:endParaRPr sz="2400" b="0" dirty="0"/>
                    </a:p>
                  </a:txBody>
                  <a:tcPr marL="121900" marR="121900" marT="121900" marB="121900">
                    <a:solidFill>
                      <a:schemeClr val="bg1"/>
                    </a:solidFill>
                  </a:tcPr>
                </a:tc>
                <a:extLst>
                  <a:ext uri="{0D108BD9-81ED-4DB2-BD59-A6C34878D82A}">
                    <a16:rowId xmlns:a16="http://schemas.microsoft.com/office/drawing/2014/main" val="2785701415"/>
                  </a:ext>
                </a:extLst>
              </a:tr>
              <a:tr h="609560">
                <a:tc>
                  <a:txBody>
                    <a:bodyPr/>
                    <a:lstStyle/>
                    <a:p>
                      <a:pPr marL="0" lvl="0" indent="0" algn="l" rtl="0">
                        <a:spcBef>
                          <a:spcPts val="0"/>
                        </a:spcBef>
                        <a:spcAft>
                          <a:spcPts val="0"/>
                        </a:spcAft>
                        <a:buNone/>
                      </a:pPr>
                      <a:r>
                        <a:rPr lang="en-NZ" sz="2400" b="1" dirty="0"/>
                        <a:t>Trial 2</a:t>
                      </a:r>
                    </a:p>
                    <a:p>
                      <a:pPr marL="0" lvl="0" indent="0" algn="l" rtl="0">
                        <a:spcBef>
                          <a:spcPts val="0"/>
                        </a:spcBef>
                        <a:spcAft>
                          <a:spcPts val="0"/>
                        </a:spcAft>
                        <a:buNone/>
                      </a:pPr>
                      <a:r>
                        <a:rPr lang="en-US" altLang="ko-KR" sz="2400" b="1" dirty="0"/>
                        <a:t>Token generator v3</a:t>
                      </a:r>
                    </a:p>
                  </a:txBody>
                  <a:tcPr marL="121900" marR="121900" marT="121900" marB="121900"/>
                </a:tc>
                <a:tc>
                  <a:txBody>
                    <a:bodyPr/>
                    <a:lstStyle/>
                    <a:p>
                      <a:pPr fontAlgn="base"/>
                      <a:r>
                        <a:rPr lang="en-US" altLang="ko-KR" sz="1800" b="0" i="0" kern="1200" dirty="0">
                          <a:solidFill>
                            <a:schemeClr val="tx1"/>
                          </a:solidFill>
                          <a:effectLst/>
                          <a:latin typeface="+mn-lt"/>
                          <a:ea typeface="+mn-ea"/>
                          <a:cs typeface="+mn-cs"/>
                        </a:rPr>
                        <a:t>In this trial I changed the list so that there were 10% unicorns and 30% of each of the others (1 unicorn and 3 of each other cards). This did give the house an advantage.</a:t>
                      </a:r>
                    </a:p>
                  </a:txBody>
                  <a:tcPr marL="121900" marR="121900" marT="121900" marB="121900"/>
                </a:tc>
                <a:extLst>
                  <a:ext uri="{0D108BD9-81ED-4DB2-BD59-A6C34878D82A}">
                    <a16:rowId xmlns:a16="http://schemas.microsoft.com/office/drawing/2014/main" val="1686894720"/>
                  </a:ext>
                </a:extLst>
              </a:tr>
              <a:tr h="679308">
                <a:tc>
                  <a:txBody>
                    <a:bodyPr/>
                    <a:lstStyle/>
                    <a:p>
                      <a:pPr marL="0" lvl="0" indent="0" algn="l" rtl="0">
                        <a:spcBef>
                          <a:spcPts val="0"/>
                        </a:spcBef>
                        <a:spcAft>
                          <a:spcPts val="0"/>
                        </a:spcAft>
                        <a:buNone/>
                      </a:pPr>
                      <a:r>
                        <a:rPr lang="en-NZ" altLang="ko-KR" sz="2400" b="1" dirty="0"/>
                        <a:t>Trial 3</a:t>
                      </a:r>
                    </a:p>
                    <a:p>
                      <a:pPr marL="0" lvl="0" indent="0" algn="l" rtl="0">
                        <a:spcBef>
                          <a:spcPts val="0"/>
                        </a:spcBef>
                        <a:spcAft>
                          <a:spcPts val="0"/>
                        </a:spcAft>
                        <a:buNone/>
                      </a:pPr>
                      <a:r>
                        <a:rPr lang="en-US" altLang="ko-KR" sz="2400" b="1" dirty="0"/>
                        <a:t>Token generator v4</a:t>
                      </a:r>
                    </a:p>
                  </a:txBody>
                  <a:tcPr marL="121900" marR="121900" marT="121900" marB="121900"/>
                </a:tc>
                <a:tc>
                  <a:txBody>
                    <a:bodyPr/>
                    <a:lstStyle/>
                    <a:p>
                      <a:pPr fontAlgn="base"/>
                      <a:r>
                        <a:rPr lang="en-US" altLang="ko-KR" sz="1800" b="0" i="0" kern="1200" dirty="0">
                          <a:solidFill>
                            <a:schemeClr val="tx1"/>
                          </a:solidFill>
                          <a:effectLst/>
                          <a:latin typeface="+mn-lt"/>
                          <a:ea typeface="+mn-ea"/>
                          <a:cs typeface="+mn-cs"/>
                        </a:rPr>
                        <a:t>In my third trial, instead of choosing items from a list, I chose a random integer between 1 and 100. The schedule was set </a:t>
                      </a:r>
                      <a:r>
                        <a:rPr lang="en-US" altLang="ko-KR" sz="1800" b="0" i="0" kern="1200" dirty="0" err="1">
                          <a:solidFill>
                            <a:schemeClr val="tx1"/>
                          </a:solidFill>
                          <a:effectLst/>
                          <a:latin typeface="+mn-lt"/>
                          <a:ea typeface="+mn-ea"/>
                          <a:cs typeface="+mn-cs"/>
                        </a:rPr>
                        <a:t>upt</a:t>
                      </a:r>
                      <a:r>
                        <a:rPr lang="en-US" altLang="ko-KR" sz="1800" b="0" i="0" kern="1200" dirty="0">
                          <a:solidFill>
                            <a:schemeClr val="tx1"/>
                          </a:solidFill>
                          <a:effectLst/>
                          <a:latin typeface="+mn-lt"/>
                          <a:ea typeface="+mn-ea"/>
                          <a:cs typeface="+mn-cs"/>
                        </a:rPr>
                        <a:t> so that users had a 5% chance of getting a unicorn, a 30% chance of getting a donkey and a 65% change of getting a horse or a zebra. For this last 65% it awarded horse or zebra depending whether or not the number generated was even (zebra) or odd (horse).</a:t>
                      </a:r>
                    </a:p>
                  </a:txBody>
                  <a:tcPr marL="121900" marR="121900" marT="121900" marB="121900"/>
                </a:tc>
                <a:extLst>
                  <a:ext uri="{0D108BD9-81ED-4DB2-BD59-A6C34878D82A}">
                    <a16:rowId xmlns:a16="http://schemas.microsoft.com/office/drawing/2014/main" val="1617919210"/>
                  </a:ext>
                </a:extLst>
              </a:tr>
            </a:tbl>
          </a:graphicData>
        </a:graphic>
      </p:graphicFrame>
    </p:spTree>
    <p:extLst>
      <p:ext uri="{BB962C8B-B14F-4D97-AF65-F5344CB8AC3E}">
        <p14:creationId xmlns:p14="http://schemas.microsoft.com/office/powerpoint/2010/main" val="261148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CD4C-ECCB-479C-B413-A65E076626F1}"/>
              </a:ext>
            </a:extLst>
          </p:cNvPr>
          <p:cNvSpPr>
            <a:spLocks noGrp="1"/>
          </p:cNvSpPr>
          <p:nvPr>
            <p:ph type="title"/>
          </p:nvPr>
        </p:nvSpPr>
        <p:spPr/>
        <p:txBody>
          <a:bodyPr/>
          <a:lstStyle/>
          <a:p>
            <a:r>
              <a:rPr lang="en-US" altLang="ko-KR" dirty="0"/>
              <a:t>Game mechanics and looping</a:t>
            </a:r>
            <a:endParaRPr lang="ko-KR" altLang="en-US" dirty="0"/>
          </a:p>
        </p:txBody>
      </p:sp>
      <p:pic>
        <p:nvPicPr>
          <p:cNvPr id="4" name="Picture 3">
            <a:extLst>
              <a:ext uri="{FF2B5EF4-FFF2-40B4-BE49-F238E27FC236}">
                <a16:creationId xmlns:a16="http://schemas.microsoft.com/office/drawing/2014/main" id="{9EF157AB-4874-46B8-A7E0-3F3D9C6822FE}"/>
              </a:ext>
            </a:extLst>
          </p:cNvPr>
          <p:cNvPicPr>
            <a:picLocks noChangeAspect="1"/>
          </p:cNvPicPr>
          <p:nvPr/>
        </p:nvPicPr>
        <p:blipFill>
          <a:blip r:embed="rId2"/>
          <a:stretch>
            <a:fillRect/>
          </a:stretch>
        </p:blipFill>
        <p:spPr>
          <a:xfrm>
            <a:off x="7106076" y="1887212"/>
            <a:ext cx="2610214" cy="3686689"/>
          </a:xfrm>
          <a:prstGeom prst="rect">
            <a:avLst/>
          </a:prstGeom>
        </p:spPr>
      </p:pic>
      <p:pic>
        <p:nvPicPr>
          <p:cNvPr id="6" name="Picture 5">
            <a:extLst>
              <a:ext uri="{FF2B5EF4-FFF2-40B4-BE49-F238E27FC236}">
                <a16:creationId xmlns:a16="http://schemas.microsoft.com/office/drawing/2014/main" id="{8D265535-B513-405B-B459-4CCF2ACA371C}"/>
              </a:ext>
            </a:extLst>
          </p:cNvPr>
          <p:cNvPicPr>
            <a:picLocks noChangeAspect="1"/>
          </p:cNvPicPr>
          <p:nvPr/>
        </p:nvPicPr>
        <p:blipFill>
          <a:blip r:embed="rId3"/>
          <a:stretch>
            <a:fillRect/>
          </a:stretch>
        </p:blipFill>
        <p:spPr>
          <a:xfrm>
            <a:off x="2373065" y="1887212"/>
            <a:ext cx="2562583" cy="3772426"/>
          </a:xfrm>
          <a:prstGeom prst="rect">
            <a:avLst/>
          </a:prstGeom>
        </p:spPr>
      </p:pic>
    </p:spTree>
    <p:extLst>
      <p:ext uri="{BB962C8B-B14F-4D97-AF65-F5344CB8AC3E}">
        <p14:creationId xmlns:p14="http://schemas.microsoft.com/office/powerpoint/2010/main" val="386877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9536-6E75-4A27-A5EC-BD52E1229A79}"/>
              </a:ext>
            </a:extLst>
          </p:cNvPr>
          <p:cNvSpPr>
            <a:spLocks noGrp="1"/>
          </p:cNvSpPr>
          <p:nvPr>
            <p:ph type="title"/>
          </p:nvPr>
        </p:nvSpPr>
        <p:spPr/>
        <p:txBody>
          <a:bodyPr/>
          <a:lstStyle/>
          <a:p>
            <a:r>
              <a:rPr lang="en-NZ" altLang="ko-KR" dirty="0"/>
              <a:t>Test plan: Game mechanics </a:t>
            </a:r>
            <a:r>
              <a:rPr lang="en-NZ" altLang="ko-KR"/>
              <a:t>and looping</a:t>
            </a:r>
            <a:endParaRPr lang="ko-KR" altLang="en-US" dirty="0"/>
          </a:p>
        </p:txBody>
      </p:sp>
      <p:graphicFrame>
        <p:nvGraphicFramePr>
          <p:cNvPr id="3" name="Table 2">
            <a:extLst>
              <a:ext uri="{FF2B5EF4-FFF2-40B4-BE49-F238E27FC236}">
                <a16:creationId xmlns:a16="http://schemas.microsoft.com/office/drawing/2014/main" id="{9043E46B-C371-4272-A9E5-C62634811B18}"/>
              </a:ext>
            </a:extLst>
          </p:cNvPr>
          <p:cNvGraphicFramePr>
            <a:graphicFrameLocks noGrp="1"/>
          </p:cNvGraphicFramePr>
          <p:nvPr>
            <p:extLst>
              <p:ext uri="{D42A27DB-BD31-4B8C-83A1-F6EECF244321}">
                <p14:modId xmlns:p14="http://schemas.microsoft.com/office/powerpoint/2010/main" val="3557231681"/>
              </p:ext>
            </p:extLst>
          </p:nvPr>
        </p:nvGraphicFramePr>
        <p:xfrm>
          <a:off x="507459" y="2085854"/>
          <a:ext cx="11360800" cy="2318466"/>
        </p:xfrm>
        <a:graphic>
          <a:graphicData uri="http://schemas.openxmlformats.org/drawingml/2006/table">
            <a:tbl>
              <a:tblPr>
                <a:noFill/>
              </a:tblPr>
              <a:tblGrid>
                <a:gridCol w="5680400">
                  <a:extLst>
                    <a:ext uri="{9D8B030D-6E8A-4147-A177-3AD203B41FA5}">
                      <a16:colId xmlns:a16="http://schemas.microsoft.com/office/drawing/2014/main" val="1529380493"/>
                    </a:ext>
                  </a:extLst>
                </a:gridCol>
                <a:gridCol w="5680400">
                  <a:extLst>
                    <a:ext uri="{9D8B030D-6E8A-4147-A177-3AD203B41FA5}">
                      <a16:colId xmlns:a16="http://schemas.microsoft.com/office/drawing/2014/main" val="3676389678"/>
                    </a:ext>
                  </a:extLst>
                </a:gridCol>
              </a:tblGrid>
              <a:tr h="733586">
                <a:tc>
                  <a:txBody>
                    <a:bodyPr/>
                    <a:lstStyle/>
                    <a:p>
                      <a:pPr marL="0" lvl="0" indent="0" algn="l" rtl="0">
                        <a:spcBef>
                          <a:spcPts val="0"/>
                        </a:spcBef>
                        <a:spcAft>
                          <a:spcPts val="0"/>
                        </a:spcAft>
                        <a:buNone/>
                      </a:pPr>
                      <a:r>
                        <a:rPr lang="en-US" sz="1200" b="1" dirty="0"/>
                        <a:t>Test cases – input </a:t>
                      </a:r>
                    </a:p>
                  </a:txBody>
                  <a:tcPr marL="121900" marR="121900" marT="121900" marB="121900">
                    <a:solidFill>
                      <a:srgbClr val="CCCCCC"/>
                    </a:solidFill>
                  </a:tcPr>
                </a:tc>
                <a:tc>
                  <a:txBody>
                    <a:bodyPr/>
                    <a:lstStyle/>
                    <a:p>
                      <a:pPr marL="0" lvl="0" indent="0" algn="l" rtl="0">
                        <a:spcBef>
                          <a:spcPts val="0"/>
                        </a:spcBef>
                        <a:spcAft>
                          <a:spcPts val="0"/>
                        </a:spcAft>
                        <a:buNone/>
                      </a:pPr>
                      <a:r>
                        <a:rPr lang="en-US" sz="1200" b="1" dirty="0"/>
                        <a:t>Extended output</a:t>
                      </a:r>
                    </a:p>
                  </a:txBody>
                  <a:tcPr marL="121900" marR="121900" marT="121900" marB="121900">
                    <a:solidFill>
                      <a:srgbClr val="CCCCCC"/>
                    </a:solidFill>
                  </a:tcPr>
                </a:tc>
                <a:extLst>
                  <a:ext uri="{0D108BD9-81ED-4DB2-BD59-A6C34878D82A}">
                    <a16:rowId xmlns:a16="http://schemas.microsoft.com/office/drawing/2014/main" val="2531783257"/>
                  </a:ext>
                </a:extLst>
              </a:tr>
              <a:tr h="609560">
                <a:tc>
                  <a:txBody>
                    <a:bodyPr/>
                    <a:lstStyle/>
                    <a:p>
                      <a:pPr marL="0" lvl="0" indent="0" algn="l" rtl="0">
                        <a:spcBef>
                          <a:spcPts val="0"/>
                        </a:spcBef>
                        <a:spcAft>
                          <a:spcPts val="0"/>
                        </a:spcAft>
                        <a:buNone/>
                      </a:pPr>
                      <a:r>
                        <a:rPr lang="en-NZ" sz="1200" dirty="0"/>
                        <a:t>User starts with $5 </a:t>
                      </a:r>
                    </a:p>
                    <a:p>
                      <a:pPr marL="0" lvl="0" indent="0" algn="l" rtl="0">
                        <a:spcBef>
                          <a:spcPts val="0"/>
                        </a:spcBef>
                        <a:spcAft>
                          <a:spcPts val="0"/>
                        </a:spcAft>
                        <a:buNone/>
                      </a:pPr>
                      <a:r>
                        <a:rPr lang="en-NZ" sz="1200" dirty="0"/>
                        <a:t>User continues playing until the money runs out</a:t>
                      </a:r>
                      <a:endParaRPr sz="1200" dirty="0"/>
                    </a:p>
                  </a:txBody>
                  <a:tcPr marL="121900" marR="121900" marT="121900" marB="121900"/>
                </a:tc>
                <a:tc>
                  <a:txBody>
                    <a:bodyPr/>
                    <a:lstStyle/>
                    <a:p>
                      <a:pPr marL="0" lvl="0" indent="0" algn="l" rtl="0">
                        <a:spcBef>
                          <a:spcPts val="0"/>
                        </a:spcBef>
                        <a:spcAft>
                          <a:spcPts val="0"/>
                        </a:spcAft>
                        <a:buNone/>
                      </a:pPr>
                      <a:r>
                        <a:rPr lang="en-NZ" sz="1200" dirty="0"/>
                        <a:t>Game should go for 5 rounds. </a:t>
                      </a:r>
                    </a:p>
                    <a:p>
                      <a:pPr marL="0" lvl="0" indent="0" algn="l" rtl="0">
                        <a:spcBef>
                          <a:spcPts val="0"/>
                        </a:spcBef>
                        <a:spcAft>
                          <a:spcPts val="0"/>
                        </a:spcAft>
                        <a:buNone/>
                      </a:pPr>
                      <a:r>
                        <a:rPr lang="en-NZ" sz="1200" dirty="0"/>
                        <a:t>Each round should be correctly numbered </a:t>
                      </a:r>
                    </a:p>
                    <a:p>
                      <a:pPr marL="0" lvl="0" indent="0" algn="l" rtl="0">
                        <a:spcBef>
                          <a:spcPts val="0"/>
                        </a:spcBef>
                        <a:spcAft>
                          <a:spcPts val="0"/>
                        </a:spcAft>
                        <a:buNone/>
                      </a:pPr>
                      <a:r>
                        <a:rPr lang="en-NZ" sz="1200" dirty="0"/>
                        <a:t>After 5 rounds, it should display ‘Sorry you have run out money’</a:t>
                      </a:r>
                    </a:p>
                  </a:txBody>
                  <a:tcPr marL="121900" marR="121900" marT="121900" marB="121900"/>
                </a:tc>
                <a:extLst>
                  <a:ext uri="{0D108BD9-81ED-4DB2-BD59-A6C34878D82A}">
                    <a16:rowId xmlns:a16="http://schemas.microsoft.com/office/drawing/2014/main" val="121548588"/>
                  </a:ext>
                </a:extLst>
              </a:tr>
              <a:tr h="609560">
                <a:tc>
                  <a:txBody>
                    <a:bodyPr/>
                    <a:lstStyle/>
                    <a:p>
                      <a:pPr marL="0" lvl="0" indent="0" algn="l" rtl="0">
                        <a:spcBef>
                          <a:spcPts val="0"/>
                        </a:spcBef>
                        <a:spcAft>
                          <a:spcPts val="0"/>
                        </a:spcAft>
                        <a:buNone/>
                      </a:pPr>
                      <a:r>
                        <a:rPr lang="en-NZ" sz="1200" dirty="0"/>
                        <a:t>Starting amount $5</a:t>
                      </a:r>
                    </a:p>
                    <a:p>
                      <a:pPr marL="0" lvl="0" indent="0" algn="l" rtl="0">
                        <a:spcBef>
                          <a:spcPts val="0"/>
                        </a:spcBef>
                        <a:spcAft>
                          <a:spcPts val="0"/>
                        </a:spcAft>
                        <a:buNone/>
                      </a:pPr>
                      <a:r>
                        <a:rPr lang="en-NZ" sz="1200" dirty="0"/>
                        <a:t>User plays 3 rounds and then exits</a:t>
                      </a:r>
                      <a:endParaRPr sz="1200" dirty="0"/>
                    </a:p>
                  </a:txBody>
                  <a:tcPr marL="121900" marR="121900" marT="121900" marB="121900"/>
                </a:tc>
                <a:tc>
                  <a:txBody>
                    <a:bodyPr/>
                    <a:lstStyle/>
                    <a:p>
                      <a:pPr marL="0" lvl="0" indent="0" algn="l" rtl="0">
                        <a:spcBef>
                          <a:spcPts val="0"/>
                        </a:spcBef>
                        <a:spcAft>
                          <a:spcPts val="0"/>
                        </a:spcAft>
                        <a:buNone/>
                      </a:pPr>
                      <a:r>
                        <a:rPr lang="en-NZ" sz="1200" dirty="0"/>
                        <a:t>Game should go for 3 rounds</a:t>
                      </a:r>
                    </a:p>
                    <a:p>
                      <a:pPr marL="0" lvl="0" indent="0" algn="l" rtl="0">
                        <a:spcBef>
                          <a:spcPts val="0"/>
                        </a:spcBef>
                        <a:spcAft>
                          <a:spcPts val="0"/>
                        </a:spcAft>
                        <a:buNone/>
                      </a:pPr>
                      <a:r>
                        <a:rPr lang="en-NZ" sz="1200" dirty="0"/>
                        <a:t>When user enters ‘X’ the game should end </a:t>
                      </a:r>
                    </a:p>
                    <a:p>
                      <a:pPr marL="0" lvl="0" indent="0" algn="l" rtl="0">
                        <a:spcBef>
                          <a:spcPts val="0"/>
                        </a:spcBef>
                        <a:spcAft>
                          <a:spcPts val="0"/>
                        </a:spcAft>
                        <a:buNone/>
                      </a:pPr>
                      <a:r>
                        <a:rPr lang="en-NZ" sz="1200" dirty="0"/>
                        <a:t>Final balance should be $2</a:t>
                      </a:r>
                    </a:p>
                  </a:txBody>
                  <a:tcPr marL="121900" marR="121900" marT="121900" marB="121900"/>
                </a:tc>
                <a:extLst>
                  <a:ext uri="{0D108BD9-81ED-4DB2-BD59-A6C34878D82A}">
                    <a16:rowId xmlns:a16="http://schemas.microsoft.com/office/drawing/2014/main" val="3393462029"/>
                  </a:ext>
                </a:extLst>
              </a:tr>
            </a:tbl>
          </a:graphicData>
        </a:graphic>
      </p:graphicFrame>
    </p:spTree>
    <p:extLst>
      <p:ext uri="{BB962C8B-B14F-4D97-AF65-F5344CB8AC3E}">
        <p14:creationId xmlns:p14="http://schemas.microsoft.com/office/powerpoint/2010/main" val="126056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Assembled Outcome Testing:</a:t>
            </a:r>
          </a:p>
        </p:txBody>
      </p:sp>
      <p:sp>
        <p:nvSpPr>
          <p:cNvPr id="3" name="Rectangle 2">
            <a:extLst>
              <a:ext uri="{FF2B5EF4-FFF2-40B4-BE49-F238E27FC236}">
                <a16:creationId xmlns:a16="http://schemas.microsoft.com/office/drawing/2014/main" id="{DB8F61FF-932E-477F-82DD-3F6BB93999C0}"/>
              </a:ext>
            </a:extLst>
          </p:cNvPr>
          <p:cNvSpPr/>
          <p:nvPr/>
        </p:nvSpPr>
        <p:spPr>
          <a:xfrm>
            <a:off x="838199" y="1089283"/>
            <a:ext cx="8767813"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08423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314179954"/>
              </p:ext>
            </p:extLst>
          </p:nvPr>
        </p:nvGraphicFramePr>
        <p:xfrm>
          <a:off x="782320" y="1213485"/>
          <a:ext cx="1062736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49256304"/>
                    </a:ext>
                  </a:extLst>
                </a:gridCol>
                <a:gridCol w="7122160">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Explain how your final outcome </a:t>
                      </a:r>
                      <a:r>
                        <a:rPr lang="en-NZ" b="1" i="1" dirty="0"/>
                        <a:t>addresses</a:t>
                      </a:r>
                      <a:r>
                        <a:rPr lang="en-NZ" dirty="0"/>
                        <a:t> each implication</a:t>
                      </a:r>
                    </a:p>
                  </a:txBody>
                  <a:tcPr/>
                </a:tc>
                <a:extLst>
                  <a:ext uri="{0D108BD9-81ED-4DB2-BD59-A6C34878D82A}">
                    <a16:rowId xmlns:a16="http://schemas.microsoft.com/office/drawing/2014/main" val="228654289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263652997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845002142"/>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686164491"/>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038612699"/>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5754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838200" y="365125"/>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Tree>
    <p:extLst>
      <p:ext uri="{BB962C8B-B14F-4D97-AF65-F5344CB8AC3E}">
        <p14:creationId xmlns:p14="http://schemas.microsoft.com/office/powerpoint/2010/main" val="227615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559435"/>
          </a:xfrm>
        </p:spPr>
        <p:txBody>
          <a:bodyPr>
            <a:normAutofit fontScale="90000"/>
          </a:bodyPr>
          <a:lstStyle/>
          <a:p>
            <a:pPr>
              <a:lnSpc>
                <a:spcPct val="115000"/>
              </a:lnSpc>
              <a:spcAft>
                <a:spcPts val="0"/>
              </a:spcAft>
            </a:pPr>
            <a:r>
              <a:rPr lang="en-NZ" dirty="0"/>
              <a:t>Describe relevant Implications 1:</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6" name="Table 4">
            <a:extLst>
              <a:ext uri="{FF2B5EF4-FFF2-40B4-BE49-F238E27FC236}">
                <a16:creationId xmlns:a16="http://schemas.microsoft.com/office/drawing/2014/main" id="{A02ECB3F-5E1A-4602-8844-49609D54ADF8}"/>
              </a:ext>
            </a:extLst>
          </p:cNvPr>
          <p:cNvGraphicFramePr>
            <a:graphicFrameLocks noGrp="1"/>
          </p:cNvGraphicFramePr>
          <p:nvPr>
            <p:extLst>
              <p:ext uri="{D42A27DB-BD31-4B8C-83A1-F6EECF244321}">
                <p14:modId xmlns:p14="http://schemas.microsoft.com/office/powerpoint/2010/main" val="1819206320"/>
              </p:ext>
            </p:extLst>
          </p:nvPr>
        </p:nvGraphicFramePr>
        <p:xfrm>
          <a:off x="589280" y="1574800"/>
          <a:ext cx="10515600" cy="4699000"/>
        </p:xfrm>
        <a:graphic>
          <a:graphicData uri="http://schemas.openxmlformats.org/drawingml/2006/table">
            <a:tbl>
              <a:tblPr firstRow="1" bandRow="1">
                <a:tableStyleId>{5C22544A-7EE6-4342-B048-85BDC9FD1C3A}</a:tableStyleId>
              </a:tblPr>
              <a:tblGrid>
                <a:gridCol w="4017753">
                  <a:extLst>
                    <a:ext uri="{9D8B030D-6E8A-4147-A177-3AD203B41FA5}">
                      <a16:colId xmlns:a16="http://schemas.microsoft.com/office/drawing/2014/main" val="2849256304"/>
                    </a:ext>
                  </a:extLst>
                </a:gridCol>
                <a:gridCol w="6497847">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370840">
                <a:tc>
                  <a:txBody>
                    <a:bodyPr/>
                    <a:lstStyle/>
                    <a:p>
                      <a:r>
                        <a:rPr lang="en-NZ" sz="1400" dirty="0"/>
                        <a:t>Functionality</a:t>
                      </a:r>
                    </a:p>
                  </a:txBody>
                  <a:tcPr/>
                </a:tc>
                <a:tc>
                  <a:txBody>
                    <a:bodyPr/>
                    <a:lstStyle/>
                    <a:p>
                      <a:r>
                        <a:rPr lang="en-NZ" sz="1400" dirty="0"/>
                        <a:t>Functionality is when the programming is working as it should be. It should work for expected, boundary and unexpected cases.</a:t>
                      </a:r>
                    </a:p>
                    <a:p>
                      <a:endParaRPr lang="en-NZ" sz="1400" dirty="0"/>
                    </a:p>
                    <a:p>
                      <a:r>
                        <a:rPr lang="en-NZ" sz="1400" dirty="0"/>
                        <a:t>For example, If my programs ask for your age, It should work for expected input like ‘15’ but it should not crash when the user enters something invalid like letters.</a:t>
                      </a:r>
                    </a:p>
                  </a:txBody>
                  <a:tcPr/>
                </a:tc>
                <a:extLst>
                  <a:ext uri="{0D108BD9-81ED-4DB2-BD59-A6C34878D82A}">
                    <a16:rowId xmlns:a16="http://schemas.microsoft.com/office/drawing/2014/main" val="2636529970"/>
                  </a:ext>
                </a:extLst>
              </a:tr>
              <a:tr h="370840">
                <a:tc>
                  <a:txBody>
                    <a:bodyPr/>
                    <a:lstStyle/>
                    <a:p>
                      <a:r>
                        <a:rPr lang="en-NZ" sz="1400" dirty="0"/>
                        <a:t>Usability </a:t>
                      </a:r>
                    </a:p>
                  </a:txBody>
                  <a:tcPr/>
                </a:tc>
                <a:tc>
                  <a:txBody>
                    <a:bodyPr/>
                    <a:lstStyle/>
                    <a:p>
                      <a:r>
                        <a:rPr lang="en-NZ" sz="1400" dirty="0"/>
                        <a:t>Usability is about how easily an user can use the program and do what is suppose to do. It should deal with issues like making instructions and error messages that are easy for the user to understand. It is important that we do not include things in our program that could confuse the users.</a:t>
                      </a:r>
                    </a:p>
                  </a:txBody>
                  <a:tcPr/>
                </a:tc>
                <a:extLst>
                  <a:ext uri="{0D108BD9-81ED-4DB2-BD59-A6C34878D82A}">
                    <a16:rowId xmlns:a16="http://schemas.microsoft.com/office/drawing/2014/main" val="845002142"/>
                  </a:ext>
                </a:extLst>
              </a:tr>
              <a:tr h="370840">
                <a:tc>
                  <a:txBody>
                    <a:bodyPr/>
                    <a:lstStyle/>
                    <a:p>
                      <a:r>
                        <a:rPr lang="en-NZ" sz="1400" dirty="0"/>
                        <a:t>Aesthetics</a:t>
                      </a:r>
                    </a:p>
                  </a:txBody>
                  <a:tcPr/>
                </a:tc>
                <a:tc>
                  <a:txBody>
                    <a:bodyPr/>
                    <a:lstStyle/>
                    <a:p>
                      <a:r>
                        <a:rPr lang="en-NZ" sz="1400" dirty="0"/>
                        <a:t>Aesthetics is about the overall appearance of the program. An aesthetic program should include spaced instruction, prompts and decorations. Aesthetics makes the program better for our eyes, but when we include aesthetics into our program, it may be easier for the user to use compared to a program that does not have any aesthetical features.</a:t>
                      </a:r>
                    </a:p>
                    <a:p>
                      <a:r>
                        <a:rPr lang="en-NZ" sz="1400" dirty="0"/>
                        <a:t>Example:</a:t>
                      </a:r>
                    </a:p>
                    <a:p>
                      <a:r>
                        <a:rPr lang="en-NZ" sz="1400" dirty="0"/>
                        <a:t>With Aesthetical features -Question: &lt;input&gt;</a:t>
                      </a:r>
                    </a:p>
                    <a:p>
                      <a:endParaRPr lang="en-NZ" sz="1400" dirty="0"/>
                    </a:p>
                    <a:p>
                      <a:r>
                        <a:rPr lang="en-NZ" sz="1400" dirty="0"/>
                        <a:t>Without - Question&lt;input&gt;</a:t>
                      </a:r>
                    </a:p>
                    <a:p>
                      <a:endParaRPr lang="en-NZ" sz="1400" dirty="0"/>
                    </a:p>
                  </a:txBody>
                  <a:tcPr/>
                </a:tc>
                <a:extLst>
                  <a:ext uri="{0D108BD9-81ED-4DB2-BD59-A6C34878D82A}">
                    <a16:rowId xmlns:a16="http://schemas.microsoft.com/office/drawing/2014/main" val="1686164491"/>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559435"/>
          </a:xfrm>
        </p:spPr>
        <p:txBody>
          <a:bodyPr>
            <a:normAutofit fontScale="90000"/>
          </a:bodyPr>
          <a:lstStyle/>
          <a:p>
            <a:pPr>
              <a:lnSpc>
                <a:spcPct val="115000"/>
              </a:lnSpc>
              <a:spcAft>
                <a:spcPts val="0"/>
              </a:spcAft>
            </a:pPr>
            <a:r>
              <a:rPr lang="en-NZ" dirty="0"/>
              <a:t>Describe relevant Implications 2:</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6" name="Table 4">
            <a:extLst>
              <a:ext uri="{FF2B5EF4-FFF2-40B4-BE49-F238E27FC236}">
                <a16:creationId xmlns:a16="http://schemas.microsoft.com/office/drawing/2014/main" id="{A02ECB3F-5E1A-4602-8844-49609D54ADF8}"/>
              </a:ext>
            </a:extLst>
          </p:cNvPr>
          <p:cNvGraphicFramePr>
            <a:graphicFrameLocks noGrp="1"/>
          </p:cNvGraphicFramePr>
          <p:nvPr>
            <p:extLst>
              <p:ext uri="{D42A27DB-BD31-4B8C-83A1-F6EECF244321}">
                <p14:modId xmlns:p14="http://schemas.microsoft.com/office/powerpoint/2010/main" val="4205141952"/>
              </p:ext>
            </p:extLst>
          </p:nvPr>
        </p:nvGraphicFramePr>
        <p:xfrm>
          <a:off x="589280" y="1574800"/>
          <a:ext cx="10515600" cy="3002280"/>
        </p:xfrm>
        <a:graphic>
          <a:graphicData uri="http://schemas.openxmlformats.org/drawingml/2006/table">
            <a:tbl>
              <a:tblPr firstRow="1" bandRow="1">
                <a:tableStyleId>{5C22544A-7EE6-4342-B048-85BDC9FD1C3A}</a:tableStyleId>
              </a:tblPr>
              <a:tblGrid>
                <a:gridCol w="4017753">
                  <a:extLst>
                    <a:ext uri="{9D8B030D-6E8A-4147-A177-3AD203B41FA5}">
                      <a16:colId xmlns:a16="http://schemas.microsoft.com/office/drawing/2014/main" val="2849256304"/>
                    </a:ext>
                  </a:extLst>
                </a:gridCol>
                <a:gridCol w="6497847">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370840">
                <a:tc>
                  <a:txBody>
                    <a:bodyPr/>
                    <a:lstStyle/>
                    <a:p>
                      <a:r>
                        <a:rPr lang="en-NZ" sz="1400" dirty="0"/>
                        <a:t>Social</a:t>
                      </a:r>
                    </a:p>
                  </a:txBody>
                  <a:tcPr/>
                </a:tc>
                <a:tc>
                  <a:txBody>
                    <a:bodyPr/>
                    <a:lstStyle/>
                    <a:p>
                      <a:r>
                        <a:rPr lang="en-NZ" sz="1400" dirty="0"/>
                        <a:t>The Social implication of a computer program are about the affect it may cause to the society. For example games that can help you learn and teach can receive positive feedback unlike games that can get you addicted.</a:t>
                      </a:r>
                    </a:p>
                  </a:txBody>
                  <a:tcPr/>
                </a:tc>
                <a:extLst>
                  <a:ext uri="{0D108BD9-81ED-4DB2-BD59-A6C34878D82A}">
                    <a16:rowId xmlns:a16="http://schemas.microsoft.com/office/drawing/2014/main" val="2636529970"/>
                  </a:ext>
                </a:extLst>
              </a:tr>
              <a:tr h="370840">
                <a:tc>
                  <a:txBody>
                    <a:bodyPr/>
                    <a:lstStyle/>
                    <a:p>
                      <a:r>
                        <a:rPr lang="en-NZ" sz="1400" dirty="0"/>
                        <a:t> Future proofing</a:t>
                      </a:r>
                    </a:p>
                  </a:txBody>
                  <a:tcPr/>
                </a:tc>
                <a:tc>
                  <a:txBody>
                    <a:bodyPr/>
                    <a:lstStyle/>
                    <a:p>
                      <a:r>
                        <a:rPr lang="en-NZ" sz="1400" dirty="0"/>
                        <a:t>Future proofing is about making your code that can be easily modified and developed. It must be well set out and easy to read so other people can change your program to make it better in the future.</a:t>
                      </a:r>
                    </a:p>
                    <a:p>
                      <a:r>
                        <a:rPr lang="en-NZ" sz="1400" dirty="0"/>
                        <a:t>People that are modifying your program must know  the purpose and the reason behind the program</a:t>
                      </a:r>
                    </a:p>
                  </a:txBody>
                  <a:tcPr/>
                </a:tc>
                <a:extLst>
                  <a:ext uri="{0D108BD9-81ED-4DB2-BD59-A6C34878D82A}">
                    <a16:rowId xmlns:a16="http://schemas.microsoft.com/office/drawing/2014/main" val="845002142"/>
                  </a:ext>
                </a:extLst>
              </a:tr>
              <a:tr h="370840">
                <a:tc>
                  <a:txBody>
                    <a:bodyPr/>
                    <a:lstStyle/>
                    <a:p>
                      <a:endParaRPr lang="en-NZ" sz="1400" dirty="0"/>
                    </a:p>
                  </a:txBody>
                  <a:tcPr/>
                </a:tc>
                <a:tc>
                  <a:txBody>
                    <a:bodyPr/>
                    <a:lstStyle/>
                    <a:p>
                      <a:endParaRPr lang="en-NZ" sz="1400" dirty="0"/>
                    </a:p>
                  </a:txBody>
                  <a:tcPr/>
                </a:tc>
                <a:extLst>
                  <a:ext uri="{0D108BD9-81ED-4DB2-BD59-A6C34878D82A}">
                    <a16:rowId xmlns:a16="http://schemas.microsoft.com/office/drawing/2014/main" val="1686164491"/>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038612699"/>
                  </a:ext>
                </a:extLst>
              </a:tr>
            </a:tbl>
          </a:graphicData>
        </a:graphic>
      </p:graphicFrame>
    </p:spTree>
    <p:extLst>
      <p:ext uri="{BB962C8B-B14F-4D97-AF65-F5344CB8AC3E}">
        <p14:creationId xmlns:p14="http://schemas.microsoft.com/office/powerpoint/2010/main" val="193092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dirty="0"/>
              <a:t>Decomposition:</a:t>
            </a:r>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1346010"/>
          </a:xfrm>
          <a:prstGeom prst="rect">
            <a:avLst/>
          </a:prstGeom>
        </p:spPr>
        <p:txBody>
          <a:bodyPr wrap="square">
            <a:spAutoFit/>
          </a:bodyPr>
          <a:lstStyle/>
          <a:p>
            <a:pPr>
              <a:lnSpc>
                <a:spcPct val="115000"/>
              </a:lnSpc>
            </a:pPr>
            <a:r>
              <a:rPr lang="en-NZ" i="1" dirty="0"/>
              <a:t>Paste screenshots of your initial Trello board / task decomposition on this slide.  If you have a long list, you might need to break it up into several slides.</a:t>
            </a:r>
          </a:p>
          <a:p>
            <a:pPr>
              <a:lnSpc>
                <a:spcPct val="115000"/>
              </a:lnSpc>
            </a:pPr>
            <a:endParaRPr lang="en-NZ" i="1" dirty="0"/>
          </a:p>
          <a:p>
            <a:pPr>
              <a:lnSpc>
                <a:spcPct val="115000"/>
              </a:lnSpc>
            </a:pPr>
            <a:r>
              <a:rPr lang="en-NZ" i="1" dirty="0"/>
              <a:t> </a:t>
            </a:r>
            <a:r>
              <a:rPr lang="en-NZ" dirty="0">
                <a:latin typeface="Arial" panose="020B0604020202020204" pitchFamily="34" charset="0"/>
                <a:ea typeface="Arial" panose="020B0604020202020204" pitchFamily="34" charset="0"/>
              </a:rPr>
              <a:t> </a:t>
            </a:r>
          </a:p>
        </p:txBody>
      </p:sp>
      <p:pic>
        <p:nvPicPr>
          <p:cNvPr id="5" name="Picture 4">
            <a:extLst>
              <a:ext uri="{FF2B5EF4-FFF2-40B4-BE49-F238E27FC236}">
                <a16:creationId xmlns:a16="http://schemas.microsoft.com/office/drawing/2014/main" id="{2EDC18B3-3AAD-4E73-829F-5D4E10052C81}"/>
              </a:ext>
            </a:extLst>
          </p:cNvPr>
          <p:cNvPicPr>
            <a:picLocks noChangeAspect="1"/>
          </p:cNvPicPr>
          <p:nvPr/>
        </p:nvPicPr>
        <p:blipFill>
          <a:blip r:embed="rId3"/>
          <a:stretch>
            <a:fillRect/>
          </a:stretch>
        </p:blipFill>
        <p:spPr>
          <a:xfrm>
            <a:off x="466928" y="1861631"/>
            <a:ext cx="6997430" cy="393605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7FB2A0F-492A-40D6-8EC2-469B7577EAC1}"/>
                  </a:ext>
                </a:extLst>
              </p14:cNvPr>
              <p14:cNvContentPartPr/>
              <p14:nvPr/>
            </p14:nvContentPartPr>
            <p14:xfrm>
              <a:off x="2838370" y="3428895"/>
              <a:ext cx="1108440" cy="29160"/>
            </p14:xfrm>
          </p:contentPart>
        </mc:Choice>
        <mc:Fallback xmlns="">
          <p:pic>
            <p:nvPicPr>
              <p:cNvPr id="11" name="Ink 10">
                <a:extLst>
                  <a:ext uri="{FF2B5EF4-FFF2-40B4-BE49-F238E27FC236}">
                    <a16:creationId xmlns:a16="http://schemas.microsoft.com/office/drawing/2014/main" id="{A7FB2A0F-492A-40D6-8EC2-469B7577EAC1}"/>
                  </a:ext>
                </a:extLst>
              </p:cNvPr>
              <p:cNvPicPr/>
              <p:nvPr/>
            </p:nvPicPr>
            <p:blipFill>
              <a:blip r:embed="rId5"/>
              <a:stretch>
                <a:fillRect/>
              </a:stretch>
            </p:blipFill>
            <p:spPr>
              <a:xfrm>
                <a:off x="2820370" y="3392895"/>
                <a:ext cx="1144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7B977B5-5E43-4B60-BA6A-51047B236F41}"/>
                  </a:ext>
                </a:extLst>
              </p14:cNvPr>
              <p14:cNvContentPartPr/>
              <p14:nvPr/>
            </p14:nvContentPartPr>
            <p14:xfrm>
              <a:off x="4257490" y="3781335"/>
              <a:ext cx="505080" cy="22320"/>
            </p14:xfrm>
          </p:contentPart>
        </mc:Choice>
        <mc:Fallback xmlns="">
          <p:pic>
            <p:nvPicPr>
              <p:cNvPr id="12" name="Ink 11">
                <a:extLst>
                  <a:ext uri="{FF2B5EF4-FFF2-40B4-BE49-F238E27FC236}">
                    <a16:creationId xmlns:a16="http://schemas.microsoft.com/office/drawing/2014/main" id="{67B977B5-5E43-4B60-BA6A-51047B236F41}"/>
                  </a:ext>
                </a:extLst>
              </p:cNvPr>
              <p:cNvPicPr/>
              <p:nvPr/>
            </p:nvPicPr>
            <p:blipFill>
              <a:blip r:embed="rId7"/>
              <a:stretch>
                <a:fillRect/>
              </a:stretch>
            </p:blipFill>
            <p:spPr>
              <a:xfrm>
                <a:off x="4239490" y="3745335"/>
                <a:ext cx="540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7B97E3EE-E084-4F85-BE40-09984B241BC1}"/>
                  </a:ext>
                </a:extLst>
              </p14:cNvPr>
              <p14:cNvContentPartPr/>
              <p14:nvPr/>
            </p14:nvContentPartPr>
            <p14:xfrm>
              <a:off x="4076410" y="3425655"/>
              <a:ext cx="476280" cy="16200"/>
            </p14:xfrm>
          </p:contentPart>
        </mc:Choice>
        <mc:Fallback xmlns="">
          <p:pic>
            <p:nvPicPr>
              <p:cNvPr id="13" name="Ink 12">
                <a:extLst>
                  <a:ext uri="{FF2B5EF4-FFF2-40B4-BE49-F238E27FC236}">
                    <a16:creationId xmlns:a16="http://schemas.microsoft.com/office/drawing/2014/main" id="{7B97E3EE-E084-4F85-BE40-09984B241BC1}"/>
                  </a:ext>
                </a:extLst>
              </p:cNvPr>
              <p:cNvPicPr/>
              <p:nvPr/>
            </p:nvPicPr>
            <p:blipFill>
              <a:blip r:embed="rId9"/>
              <a:stretch>
                <a:fillRect/>
              </a:stretch>
            </p:blipFill>
            <p:spPr>
              <a:xfrm>
                <a:off x="4058770" y="3389655"/>
                <a:ext cx="511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8A100CD-F9FF-4B10-87C7-3921EAF67079}"/>
                  </a:ext>
                </a:extLst>
              </p14:cNvPr>
              <p14:cNvContentPartPr/>
              <p14:nvPr/>
            </p14:nvContentPartPr>
            <p14:xfrm>
              <a:off x="2809930" y="3501975"/>
              <a:ext cx="657360" cy="12960"/>
            </p14:xfrm>
          </p:contentPart>
        </mc:Choice>
        <mc:Fallback xmlns="">
          <p:pic>
            <p:nvPicPr>
              <p:cNvPr id="14" name="Ink 13">
                <a:extLst>
                  <a:ext uri="{FF2B5EF4-FFF2-40B4-BE49-F238E27FC236}">
                    <a16:creationId xmlns:a16="http://schemas.microsoft.com/office/drawing/2014/main" id="{98A100CD-F9FF-4B10-87C7-3921EAF67079}"/>
                  </a:ext>
                </a:extLst>
              </p:cNvPr>
              <p:cNvPicPr/>
              <p:nvPr/>
            </p:nvPicPr>
            <p:blipFill>
              <a:blip r:embed="rId11"/>
              <a:stretch>
                <a:fillRect/>
              </a:stretch>
            </p:blipFill>
            <p:spPr>
              <a:xfrm>
                <a:off x="2792290" y="3465975"/>
                <a:ext cx="693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17C57B9F-2946-4AC2-89E9-39DDC1093269}"/>
                  </a:ext>
                </a:extLst>
              </p14:cNvPr>
              <p14:cNvContentPartPr/>
              <p14:nvPr/>
            </p14:nvContentPartPr>
            <p14:xfrm>
              <a:off x="4073170" y="3432855"/>
              <a:ext cx="841320" cy="44280"/>
            </p14:xfrm>
          </p:contentPart>
        </mc:Choice>
        <mc:Fallback xmlns="">
          <p:pic>
            <p:nvPicPr>
              <p:cNvPr id="15" name="Ink 14">
                <a:extLst>
                  <a:ext uri="{FF2B5EF4-FFF2-40B4-BE49-F238E27FC236}">
                    <a16:creationId xmlns:a16="http://schemas.microsoft.com/office/drawing/2014/main" id="{17C57B9F-2946-4AC2-89E9-39DDC1093269}"/>
                  </a:ext>
                </a:extLst>
              </p:cNvPr>
              <p:cNvPicPr/>
              <p:nvPr/>
            </p:nvPicPr>
            <p:blipFill>
              <a:blip r:embed="rId13"/>
              <a:stretch>
                <a:fillRect/>
              </a:stretch>
            </p:blipFill>
            <p:spPr>
              <a:xfrm>
                <a:off x="4055530" y="3396855"/>
                <a:ext cx="876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FE98F8B-1D6A-49F9-A558-BFFF8BAEB827}"/>
                  </a:ext>
                </a:extLst>
              </p14:cNvPr>
              <p14:cNvContentPartPr/>
              <p14:nvPr/>
            </p14:nvContentPartPr>
            <p14:xfrm>
              <a:off x="4070290" y="3501975"/>
              <a:ext cx="911160" cy="48600"/>
            </p14:xfrm>
          </p:contentPart>
        </mc:Choice>
        <mc:Fallback xmlns="">
          <p:pic>
            <p:nvPicPr>
              <p:cNvPr id="16" name="Ink 15">
                <a:extLst>
                  <a:ext uri="{FF2B5EF4-FFF2-40B4-BE49-F238E27FC236}">
                    <a16:creationId xmlns:a16="http://schemas.microsoft.com/office/drawing/2014/main" id="{0FE98F8B-1D6A-49F9-A558-BFFF8BAEB827}"/>
                  </a:ext>
                </a:extLst>
              </p:cNvPr>
              <p:cNvPicPr/>
              <p:nvPr/>
            </p:nvPicPr>
            <p:blipFill>
              <a:blip r:embed="rId15"/>
              <a:stretch>
                <a:fillRect/>
              </a:stretch>
            </p:blipFill>
            <p:spPr>
              <a:xfrm>
                <a:off x="4052290" y="3465975"/>
                <a:ext cx="946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F6995D94-C956-40DC-9F2E-B37C082DD8B0}"/>
                  </a:ext>
                </a:extLst>
              </p14:cNvPr>
              <p14:cNvContentPartPr/>
              <p14:nvPr/>
            </p14:nvContentPartPr>
            <p14:xfrm>
              <a:off x="2790850" y="3565335"/>
              <a:ext cx="609480" cy="35280"/>
            </p14:xfrm>
          </p:contentPart>
        </mc:Choice>
        <mc:Fallback xmlns="">
          <p:pic>
            <p:nvPicPr>
              <p:cNvPr id="17" name="Ink 16">
                <a:extLst>
                  <a:ext uri="{FF2B5EF4-FFF2-40B4-BE49-F238E27FC236}">
                    <a16:creationId xmlns:a16="http://schemas.microsoft.com/office/drawing/2014/main" id="{F6995D94-C956-40DC-9F2E-B37C082DD8B0}"/>
                  </a:ext>
                </a:extLst>
              </p:cNvPr>
              <p:cNvPicPr/>
              <p:nvPr/>
            </p:nvPicPr>
            <p:blipFill>
              <a:blip r:embed="rId17"/>
              <a:stretch>
                <a:fillRect/>
              </a:stretch>
            </p:blipFill>
            <p:spPr>
              <a:xfrm>
                <a:off x="2773210" y="3529335"/>
                <a:ext cx="64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D4314CC5-5142-4028-A87B-4860F4512979}"/>
                  </a:ext>
                </a:extLst>
              </p14:cNvPr>
              <p14:cNvContentPartPr/>
              <p14:nvPr/>
            </p14:nvContentPartPr>
            <p14:xfrm>
              <a:off x="4248130" y="3591975"/>
              <a:ext cx="730080" cy="18720"/>
            </p14:xfrm>
          </p:contentPart>
        </mc:Choice>
        <mc:Fallback xmlns="">
          <p:pic>
            <p:nvPicPr>
              <p:cNvPr id="18" name="Ink 17">
                <a:extLst>
                  <a:ext uri="{FF2B5EF4-FFF2-40B4-BE49-F238E27FC236}">
                    <a16:creationId xmlns:a16="http://schemas.microsoft.com/office/drawing/2014/main" id="{D4314CC5-5142-4028-A87B-4860F4512979}"/>
                  </a:ext>
                </a:extLst>
              </p:cNvPr>
              <p:cNvPicPr/>
              <p:nvPr/>
            </p:nvPicPr>
            <p:blipFill>
              <a:blip r:embed="rId19"/>
              <a:stretch>
                <a:fillRect/>
              </a:stretch>
            </p:blipFill>
            <p:spPr>
              <a:xfrm>
                <a:off x="4230130" y="3555975"/>
                <a:ext cx="765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2885591D-808B-426A-B1A4-72FECB61938F}"/>
                  </a:ext>
                </a:extLst>
              </p14:cNvPr>
              <p14:cNvContentPartPr/>
              <p14:nvPr/>
            </p14:nvContentPartPr>
            <p14:xfrm>
              <a:off x="2775010" y="3637335"/>
              <a:ext cx="2210040" cy="65520"/>
            </p14:xfrm>
          </p:contentPart>
        </mc:Choice>
        <mc:Fallback xmlns="">
          <p:pic>
            <p:nvPicPr>
              <p:cNvPr id="19" name="Ink 18">
                <a:extLst>
                  <a:ext uri="{FF2B5EF4-FFF2-40B4-BE49-F238E27FC236}">
                    <a16:creationId xmlns:a16="http://schemas.microsoft.com/office/drawing/2014/main" id="{2885591D-808B-426A-B1A4-72FECB61938F}"/>
                  </a:ext>
                </a:extLst>
              </p:cNvPr>
              <p:cNvPicPr/>
              <p:nvPr/>
            </p:nvPicPr>
            <p:blipFill>
              <a:blip r:embed="rId21"/>
              <a:stretch>
                <a:fillRect/>
              </a:stretch>
            </p:blipFill>
            <p:spPr>
              <a:xfrm>
                <a:off x="2757010" y="3601335"/>
                <a:ext cx="224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6D8ED126-B0B5-4A8B-A849-9519426B0C46}"/>
                  </a:ext>
                </a:extLst>
              </p14:cNvPr>
              <p14:cNvContentPartPr/>
              <p14:nvPr/>
            </p14:nvContentPartPr>
            <p14:xfrm>
              <a:off x="4667170" y="3841095"/>
              <a:ext cx="369720" cy="19800"/>
            </p14:xfrm>
          </p:contentPart>
        </mc:Choice>
        <mc:Fallback xmlns="">
          <p:pic>
            <p:nvPicPr>
              <p:cNvPr id="20" name="Ink 19">
                <a:extLst>
                  <a:ext uri="{FF2B5EF4-FFF2-40B4-BE49-F238E27FC236}">
                    <a16:creationId xmlns:a16="http://schemas.microsoft.com/office/drawing/2014/main" id="{6D8ED126-B0B5-4A8B-A849-9519426B0C46}"/>
                  </a:ext>
                </a:extLst>
              </p:cNvPr>
              <p:cNvPicPr/>
              <p:nvPr/>
            </p:nvPicPr>
            <p:blipFill>
              <a:blip r:embed="rId23"/>
              <a:stretch>
                <a:fillRect/>
              </a:stretch>
            </p:blipFill>
            <p:spPr>
              <a:xfrm>
                <a:off x="4649170" y="3805455"/>
                <a:ext cx="4053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42E0A4BE-1391-433E-882E-E7D85D19F0EF}"/>
                  </a:ext>
                </a:extLst>
              </p14:cNvPr>
              <p14:cNvContentPartPr/>
              <p14:nvPr/>
            </p14:nvContentPartPr>
            <p14:xfrm>
              <a:off x="2853850" y="3981135"/>
              <a:ext cx="829440" cy="38520"/>
            </p14:xfrm>
          </p:contentPart>
        </mc:Choice>
        <mc:Fallback xmlns="">
          <p:pic>
            <p:nvPicPr>
              <p:cNvPr id="21" name="Ink 20">
                <a:extLst>
                  <a:ext uri="{FF2B5EF4-FFF2-40B4-BE49-F238E27FC236}">
                    <a16:creationId xmlns:a16="http://schemas.microsoft.com/office/drawing/2014/main" id="{42E0A4BE-1391-433E-882E-E7D85D19F0EF}"/>
                  </a:ext>
                </a:extLst>
              </p:cNvPr>
              <p:cNvPicPr/>
              <p:nvPr/>
            </p:nvPicPr>
            <p:blipFill>
              <a:blip r:embed="rId25"/>
              <a:stretch>
                <a:fillRect/>
              </a:stretch>
            </p:blipFill>
            <p:spPr>
              <a:xfrm>
                <a:off x="2835850" y="3945495"/>
                <a:ext cx="865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46461861-A073-4543-A335-10F1DB96A088}"/>
                  </a:ext>
                </a:extLst>
              </p14:cNvPr>
              <p14:cNvContentPartPr/>
              <p14:nvPr/>
            </p14:nvContentPartPr>
            <p14:xfrm>
              <a:off x="2822530" y="3942255"/>
              <a:ext cx="2235240" cy="30600"/>
            </p14:xfrm>
          </p:contentPart>
        </mc:Choice>
        <mc:Fallback xmlns="">
          <p:pic>
            <p:nvPicPr>
              <p:cNvPr id="22" name="Ink 21">
                <a:extLst>
                  <a:ext uri="{FF2B5EF4-FFF2-40B4-BE49-F238E27FC236}">
                    <a16:creationId xmlns:a16="http://schemas.microsoft.com/office/drawing/2014/main" id="{46461861-A073-4543-A335-10F1DB96A088}"/>
                  </a:ext>
                </a:extLst>
              </p:cNvPr>
              <p:cNvPicPr/>
              <p:nvPr/>
            </p:nvPicPr>
            <p:blipFill>
              <a:blip r:embed="rId27"/>
              <a:stretch>
                <a:fillRect/>
              </a:stretch>
            </p:blipFill>
            <p:spPr>
              <a:xfrm>
                <a:off x="2804530" y="3906255"/>
                <a:ext cx="2270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2CBA2391-AAD1-4E65-93A1-C2E9404A00A0}"/>
                  </a:ext>
                </a:extLst>
              </p14:cNvPr>
              <p14:cNvContentPartPr/>
              <p14:nvPr/>
            </p14:nvContentPartPr>
            <p14:xfrm>
              <a:off x="7551180" y="5719500"/>
              <a:ext cx="360" cy="3600"/>
            </p14:xfrm>
          </p:contentPart>
        </mc:Choice>
        <mc:Fallback xmlns="">
          <p:pic>
            <p:nvPicPr>
              <p:cNvPr id="23" name="Ink 22">
                <a:extLst>
                  <a:ext uri="{FF2B5EF4-FFF2-40B4-BE49-F238E27FC236}">
                    <a16:creationId xmlns:a16="http://schemas.microsoft.com/office/drawing/2014/main" id="{2CBA2391-AAD1-4E65-93A1-C2E9404A00A0}"/>
                  </a:ext>
                </a:extLst>
              </p:cNvPr>
              <p:cNvPicPr/>
              <p:nvPr/>
            </p:nvPicPr>
            <p:blipFill>
              <a:blip r:embed="rId29"/>
              <a:stretch>
                <a:fillRect/>
              </a:stretch>
            </p:blipFill>
            <p:spPr>
              <a:xfrm>
                <a:off x="7533540" y="5683500"/>
                <a:ext cx="36000" cy="75240"/>
              </a:xfrm>
              <a:prstGeom prst="rect">
                <a:avLst/>
              </a:prstGeom>
            </p:spPr>
          </p:pic>
        </mc:Fallback>
      </mc:AlternateContent>
      <p:pic>
        <p:nvPicPr>
          <p:cNvPr id="25" name="Picture 24">
            <a:extLst>
              <a:ext uri="{FF2B5EF4-FFF2-40B4-BE49-F238E27FC236}">
                <a16:creationId xmlns:a16="http://schemas.microsoft.com/office/drawing/2014/main" id="{E16815B1-8FCF-4B21-A1C5-C29BFBC85DD2}"/>
              </a:ext>
            </a:extLst>
          </p:cNvPr>
          <p:cNvPicPr>
            <a:picLocks noChangeAspect="1"/>
          </p:cNvPicPr>
          <p:nvPr/>
        </p:nvPicPr>
        <p:blipFill>
          <a:blip r:embed="rId30"/>
          <a:stretch>
            <a:fillRect/>
          </a:stretch>
        </p:blipFill>
        <p:spPr>
          <a:xfrm>
            <a:off x="5704929" y="2420215"/>
            <a:ext cx="6173485" cy="3472585"/>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1 (Instruction and Yes/No checker</a:t>
            </a:r>
            <a:endParaRPr sz="4000" dirty="0"/>
          </a:p>
        </p:txBody>
      </p:sp>
      <p:pic>
        <p:nvPicPr>
          <p:cNvPr id="3" name="Picture 2">
            <a:extLst>
              <a:ext uri="{FF2B5EF4-FFF2-40B4-BE49-F238E27FC236}">
                <a16:creationId xmlns:a16="http://schemas.microsoft.com/office/drawing/2014/main" id="{1833615B-FFD2-44D0-A729-8CB63F81427C}"/>
              </a:ext>
            </a:extLst>
          </p:cNvPr>
          <p:cNvPicPr>
            <a:picLocks noChangeAspect="1"/>
          </p:cNvPicPr>
          <p:nvPr/>
        </p:nvPicPr>
        <p:blipFill>
          <a:blip r:embed="rId3"/>
          <a:stretch>
            <a:fillRect/>
          </a:stretch>
        </p:blipFill>
        <p:spPr>
          <a:xfrm>
            <a:off x="1248229" y="1242509"/>
            <a:ext cx="9361714" cy="52659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Yes/No checker- Test Plan</a:t>
            </a:r>
            <a:endParaRPr sz="4000" dirty="0"/>
          </a:p>
        </p:txBody>
      </p:sp>
      <p:graphicFrame>
        <p:nvGraphicFramePr>
          <p:cNvPr id="92" name="Google Shape;92;p19"/>
          <p:cNvGraphicFramePr/>
          <p:nvPr>
            <p:extLst>
              <p:ext uri="{D42A27DB-BD31-4B8C-83A1-F6EECF244321}">
                <p14:modId xmlns:p14="http://schemas.microsoft.com/office/powerpoint/2010/main" val="3970882601"/>
              </p:ext>
            </p:extLst>
          </p:nvPr>
        </p:nvGraphicFramePr>
        <p:xfrm>
          <a:off x="509967" y="1690300"/>
          <a:ext cx="11360800" cy="256226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733586">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400" dirty="0"/>
                        <a:t>Yes or Y</a:t>
                      </a:r>
                      <a:endParaRPr sz="2400" dirty="0"/>
                    </a:p>
                  </a:txBody>
                  <a:tcPr marL="121900" marR="121900" marT="121900" marB="121900"/>
                </a:tc>
                <a:tc>
                  <a:txBody>
                    <a:bodyPr/>
                    <a:lstStyle/>
                    <a:p>
                      <a:pPr marL="0" lvl="0" indent="0" algn="l" rtl="0">
                        <a:spcBef>
                          <a:spcPts val="0"/>
                        </a:spcBef>
                        <a:spcAft>
                          <a:spcPts val="0"/>
                        </a:spcAft>
                        <a:buNone/>
                      </a:pPr>
                      <a:r>
                        <a:rPr lang="en-NZ" sz="2400" dirty="0"/>
                        <a:t>Program continues</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400" dirty="0"/>
                        <a:t>No or N</a:t>
                      </a:r>
                      <a:endParaRPr sz="2400" dirty="0"/>
                    </a:p>
                  </a:txBody>
                  <a:tcPr marL="121900" marR="121900" marT="121900" marB="121900"/>
                </a:tc>
                <a:tc>
                  <a:txBody>
                    <a:bodyPr/>
                    <a:lstStyle/>
                    <a:p>
                      <a:pPr marL="0" lvl="0" indent="0" algn="l" rtl="0">
                        <a:spcBef>
                          <a:spcPts val="0"/>
                        </a:spcBef>
                        <a:spcAft>
                          <a:spcPts val="0"/>
                        </a:spcAft>
                        <a:buNone/>
                      </a:pPr>
                      <a:r>
                        <a:rPr lang="en-NZ" sz="2400" dirty="0"/>
                        <a:t>Program continues</a:t>
                      </a:r>
                    </a:p>
                  </a:txBody>
                  <a:tcPr marL="121900" marR="121900" marT="121900" marB="121900"/>
                </a:tc>
                <a:extLst>
                  <a:ext uri="{0D108BD9-81ED-4DB2-BD59-A6C34878D82A}">
                    <a16:rowId xmlns:a16="http://schemas.microsoft.com/office/drawing/2014/main" val="3870335775"/>
                  </a:ext>
                </a:extLst>
              </a:tr>
              <a:tr h="609560">
                <a:tc>
                  <a:txBody>
                    <a:bodyPr/>
                    <a:lstStyle/>
                    <a:p>
                      <a:pPr marL="0" lvl="0" indent="0" algn="l" rtl="0">
                        <a:spcBef>
                          <a:spcPts val="0"/>
                        </a:spcBef>
                        <a:spcAft>
                          <a:spcPts val="0"/>
                        </a:spcAft>
                        <a:buNone/>
                      </a:pPr>
                      <a:r>
                        <a:rPr lang="en-NZ" sz="2400" dirty="0"/>
                        <a:t>Other</a:t>
                      </a:r>
                      <a:endParaRPr sz="2400" dirty="0"/>
                    </a:p>
                  </a:txBody>
                  <a:tcPr marL="121900" marR="121900" marT="121900" marB="121900"/>
                </a:tc>
                <a:tc>
                  <a:txBody>
                    <a:bodyPr/>
                    <a:lstStyle/>
                    <a:p>
                      <a:pPr marL="0" lvl="0" indent="0" algn="l" rtl="0">
                        <a:spcBef>
                          <a:spcPts val="0"/>
                        </a:spcBef>
                        <a:spcAft>
                          <a:spcPts val="0"/>
                        </a:spcAft>
                        <a:buNone/>
                      </a:pPr>
                      <a:r>
                        <a:rPr lang="en-NZ" sz="2400" dirty="0"/>
                        <a:t>Please enter either “Yes” or “No”</a:t>
                      </a:r>
                    </a:p>
                  </a:txBody>
                  <a:tcPr marL="121900" marR="121900" marT="121900" marB="121900"/>
                </a:tc>
                <a:extLst>
                  <a:ext uri="{0D108BD9-81ED-4DB2-BD59-A6C34878D82A}">
                    <a16:rowId xmlns:a16="http://schemas.microsoft.com/office/drawing/2014/main" val="105529057"/>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45160" y="1151007"/>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F77D-9540-422B-9A0D-C7079D14E1FD}"/>
              </a:ext>
            </a:extLst>
          </p:cNvPr>
          <p:cNvSpPr>
            <a:spLocks noGrp="1"/>
          </p:cNvSpPr>
          <p:nvPr>
            <p:ph type="title"/>
          </p:nvPr>
        </p:nvSpPr>
        <p:spPr/>
        <p:txBody>
          <a:bodyPr/>
          <a:lstStyle/>
          <a:p>
            <a:r>
              <a:rPr lang="en" altLang="ko-KR" sz="4400" dirty="0"/>
              <a:t>Yes/No checker- Test Plan</a:t>
            </a:r>
            <a:endParaRPr lang="ko-KR" altLang="en-US" dirty="0"/>
          </a:p>
        </p:txBody>
      </p:sp>
      <p:sp>
        <p:nvSpPr>
          <p:cNvPr id="3" name="Text Placeholder 2">
            <a:extLst>
              <a:ext uri="{FF2B5EF4-FFF2-40B4-BE49-F238E27FC236}">
                <a16:creationId xmlns:a16="http://schemas.microsoft.com/office/drawing/2014/main" id="{C1F70545-C3D8-4653-BE6A-9D678D93B56B}"/>
              </a:ext>
            </a:extLst>
          </p:cNvPr>
          <p:cNvSpPr>
            <a:spLocks noGrp="1"/>
          </p:cNvSpPr>
          <p:nvPr>
            <p:ph type="body" idx="1"/>
          </p:nvPr>
        </p:nvSpPr>
        <p:spPr/>
        <p:txBody>
          <a:bodyPr/>
          <a:lstStyle/>
          <a:p>
            <a:endParaRPr lang="ko-KR" altLang="en-US"/>
          </a:p>
        </p:txBody>
      </p:sp>
      <p:pic>
        <p:nvPicPr>
          <p:cNvPr id="7" name="Picture 6">
            <a:extLst>
              <a:ext uri="{FF2B5EF4-FFF2-40B4-BE49-F238E27FC236}">
                <a16:creationId xmlns:a16="http://schemas.microsoft.com/office/drawing/2014/main" id="{B43362FE-4BAA-4653-8790-6AC677516349}"/>
              </a:ext>
            </a:extLst>
          </p:cNvPr>
          <p:cNvPicPr>
            <a:picLocks noChangeAspect="1"/>
          </p:cNvPicPr>
          <p:nvPr/>
        </p:nvPicPr>
        <p:blipFill>
          <a:blip r:embed="rId3"/>
          <a:stretch>
            <a:fillRect/>
          </a:stretch>
        </p:blipFill>
        <p:spPr>
          <a:xfrm>
            <a:off x="415600" y="1536633"/>
            <a:ext cx="9607508" cy="4582278"/>
          </a:xfrm>
          <a:prstGeom prst="rect">
            <a:avLst/>
          </a:prstGeom>
        </p:spPr>
      </p:pic>
      <p:sp>
        <p:nvSpPr>
          <p:cNvPr id="8" name="TextBox 7">
            <a:extLst>
              <a:ext uri="{FF2B5EF4-FFF2-40B4-BE49-F238E27FC236}">
                <a16:creationId xmlns:a16="http://schemas.microsoft.com/office/drawing/2014/main" id="{8D025BCF-46E9-46FE-9B59-FEC3739366EB}"/>
              </a:ext>
            </a:extLst>
          </p:cNvPr>
          <p:cNvSpPr txBox="1"/>
          <p:nvPr/>
        </p:nvSpPr>
        <p:spPr>
          <a:xfrm>
            <a:off x="865761" y="6488668"/>
            <a:ext cx="3346315" cy="369332"/>
          </a:xfrm>
          <a:prstGeom prst="rect">
            <a:avLst/>
          </a:prstGeom>
          <a:noFill/>
        </p:spPr>
        <p:txBody>
          <a:bodyPr wrap="square" rtlCol="0">
            <a:spAutoFit/>
          </a:bodyPr>
          <a:lstStyle/>
          <a:p>
            <a:r>
              <a:rPr lang="en-US" altLang="ko-KR" dirty="0"/>
              <a:t>All test work as it should be</a:t>
            </a:r>
            <a:endParaRPr lang="ko-KR" altLang="en-US" dirty="0"/>
          </a:p>
        </p:txBody>
      </p:sp>
    </p:spTree>
    <p:extLst>
      <p:ext uri="{BB962C8B-B14F-4D97-AF65-F5344CB8AC3E}">
        <p14:creationId xmlns:p14="http://schemas.microsoft.com/office/powerpoint/2010/main" val="217751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US" sz="4000" dirty="0"/>
              <a:t>Yes/No</a:t>
            </a:r>
            <a:r>
              <a:rPr lang="ko-KR" altLang="en-US" sz="4000" dirty="0"/>
              <a:t> </a:t>
            </a:r>
            <a:r>
              <a:rPr lang="en-US" altLang="ko-KR" sz="4000" dirty="0"/>
              <a:t>checker: </a:t>
            </a:r>
            <a:r>
              <a:rPr lang="en-NZ" sz="4000" dirty="0"/>
              <a:t>Trialling </a:t>
            </a:r>
          </a:p>
        </p:txBody>
      </p:sp>
      <p:graphicFrame>
        <p:nvGraphicFramePr>
          <p:cNvPr id="3" name="Table 2">
            <a:extLst>
              <a:ext uri="{FF2B5EF4-FFF2-40B4-BE49-F238E27FC236}">
                <a16:creationId xmlns:a16="http://schemas.microsoft.com/office/drawing/2014/main" id="{434B00D2-B1C4-4F8D-BA7B-B68E2D58A9A0}"/>
              </a:ext>
            </a:extLst>
          </p:cNvPr>
          <p:cNvGraphicFramePr>
            <a:graphicFrameLocks noGrp="1"/>
          </p:cNvGraphicFramePr>
          <p:nvPr>
            <p:extLst>
              <p:ext uri="{D42A27DB-BD31-4B8C-83A1-F6EECF244321}">
                <p14:modId xmlns:p14="http://schemas.microsoft.com/office/powerpoint/2010/main" val="3253846307"/>
              </p:ext>
            </p:extLst>
          </p:nvPr>
        </p:nvGraphicFramePr>
        <p:xfrm>
          <a:off x="435056" y="1348970"/>
          <a:ext cx="11360800" cy="4267040"/>
        </p:xfrm>
        <a:graphic>
          <a:graphicData uri="http://schemas.openxmlformats.org/drawingml/2006/table">
            <a:tbl>
              <a:tblPr>
                <a:noFill/>
              </a:tblPr>
              <a:tblGrid>
                <a:gridCol w="5680400">
                  <a:extLst>
                    <a:ext uri="{9D8B030D-6E8A-4147-A177-3AD203B41FA5}">
                      <a16:colId xmlns:a16="http://schemas.microsoft.com/office/drawing/2014/main" val="2078046791"/>
                    </a:ext>
                  </a:extLst>
                </a:gridCol>
                <a:gridCol w="5680400">
                  <a:extLst>
                    <a:ext uri="{9D8B030D-6E8A-4147-A177-3AD203B41FA5}">
                      <a16:colId xmlns:a16="http://schemas.microsoft.com/office/drawing/2014/main" val="3289820778"/>
                    </a:ext>
                  </a:extLst>
                </a:gridCol>
              </a:tblGrid>
              <a:tr h="733586">
                <a:tc>
                  <a:txBody>
                    <a:bodyPr/>
                    <a:lstStyle/>
                    <a:p>
                      <a:pPr marL="0" lvl="0" indent="0" algn="l" rtl="0">
                        <a:spcBef>
                          <a:spcPts val="0"/>
                        </a:spcBef>
                        <a:spcAft>
                          <a:spcPts val="0"/>
                        </a:spcAft>
                        <a:buNone/>
                      </a:pPr>
                      <a:r>
                        <a:rPr lang="en" sz="2400" b="1" dirty="0"/>
                        <a:t>Trial 1</a:t>
                      </a:r>
                    </a:p>
                    <a:p>
                      <a:pPr marL="0" lvl="0" indent="0" algn="l" rtl="0">
                        <a:spcBef>
                          <a:spcPts val="0"/>
                        </a:spcBef>
                        <a:spcAft>
                          <a:spcPts val="0"/>
                        </a:spcAft>
                        <a:buNone/>
                      </a:pPr>
                      <a:r>
                        <a:rPr lang="en" sz="2400" b="1" dirty="0"/>
                        <a:t>01</a:t>
                      </a:r>
                      <a:endParaRPr sz="2400" b="1" dirty="0"/>
                    </a:p>
                  </a:txBody>
                  <a:tcPr marL="121900" marR="121900" marT="121900" marB="121900">
                    <a:solidFill>
                      <a:schemeClr val="bg1"/>
                    </a:solidFill>
                  </a:tcPr>
                </a:tc>
                <a:tc>
                  <a:txBody>
                    <a:bodyPr/>
                    <a:lstStyle/>
                    <a:p>
                      <a:pPr marL="0" lvl="0" indent="0" algn="l" rtl="0">
                        <a:spcBef>
                          <a:spcPts val="0"/>
                        </a:spcBef>
                        <a:spcAft>
                          <a:spcPts val="0"/>
                        </a:spcAft>
                        <a:buNone/>
                      </a:pPr>
                      <a:r>
                        <a:rPr lang="en" sz="2400" b="0" dirty="0"/>
                        <a:t>Program would start but only accept “Y” or “N” as an answer. It would not accept other answers such as “Yes”</a:t>
                      </a:r>
                      <a:endParaRPr sz="2400" b="0" dirty="0"/>
                    </a:p>
                  </a:txBody>
                  <a:tcPr marL="121900" marR="121900" marT="121900" marB="121900">
                    <a:solidFill>
                      <a:schemeClr val="bg1"/>
                    </a:solidFill>
                  </a:tcPr>
                </a:tc>
                <a:extLst>
                  <a:ext uri="{0D108BD9-81ED-4DB2-BD59-A6C34878D82A}">
                    <a16:rowId xmlns:a16="http://schemas.microsoft.com/office/drawing/2014/main" val="8633349"/>
                  </a:ext>
                </a:extLst>
              </a:tr>
              <a:tr h="609560">
                <a:tc>
                  <a:txBody>
                    <a:bodyPr/>
                    <a:lstStyle/>
                    <a:p>
                      <a:pPr marL="0" lvl="0" indent="0" algn="l" rtl="0">
                        <a:spcBef>
                          <a:spcPts val="0"/>
                        </a:spcBef>
                        <a:spcAft>
                          <a:spcPts val="0"/>
                        </a:spcAft>
                        <a:buNone/>
                      </a:pPr>
                      <a:r>
                        <a:rPr lang="en-NZ" sz="2400" b="1" dirty="0"/>
                        <a:t>Trial 2</a:t>
                      </a:r>
                    </a:p>
                    <a:p>
                      <a:pPr marL="0" lvl="0" indent="0" algn="l" rtl="0">
                        <a:spcBef>
                          <a:spcPts val="0"/>
                        </a:spcBef>
                        <a:spcAft>
                          <a:spcPts val="0"/>
                        </a:spcAft>
                        <a:buNone/>
                      </a:pPr>
                      <a:r>
                        <a:rPr lang="en-US" sz="2400" b="1" dirty="0"/>
                        <a:t>01 yes or no v2</a:t>
                      </a:r>
                      <a:endParaRPr sz="2400" b="1" dirty="0"/>
                    </a:p>
                  </a:txBody>
                  <a:tcPr marL="121900" marR="121900" marT="121900" marB="121900"/>
                </a:tc>
                <a:tc>
                  <a:txBody>
                    <a:bodyPr/>
                    <a:lstStyle/>
                    <a:p>
                      <a:pPr marL="0" lvl="0" indent="0" algn="l" rtl="0">
                        <a:spcBef>
                          <a:spcPts val="0"/>
                        </a:spcBef>
                        <a:spcAft>
                          <a:spcPts val="0"/>
                        </a:spcAft>
                        <a:buNone/>
                      </a:pPr>
                      <a:r>
                        <a:rPr lang="en-NZ" altLang="ko-KR" sz="2400" dirty="0"/>
                        <a:t>Adding more possible answers and printing your answers at the end of the code.</a:t>
                      </a:r>
                    </a:p>
                  </a:txBody>
                  <a:tcPr marL="121900" marR="121900" marT="121900" marB="121900"/>
                </a:tc>
                <a:extLst>
                  <a:ext uri="{0D108BD9-81ED-4DB2-BD59-A6C34878D82A}">
                    <a16:rowId xmlns:a16="http://schemas.microsoft.com/office/drawing/2014/main" val="371070383"/>
                  </a:ext>
                </a:extLst>
              </a:tr>
              <a:tr h="679308">
                <a:tc>
                  <a:txBody>
                    <a:bodyPr/>
                    <a:lstStyle/>
                    <a:p>
                      <a:pPr marL="0" lvl="0" indent="0" algn="l" rtl="0">
                        <a:spcBef>
                          <a:spcPts val="0"/>
                        </a:spcBef>
                        <a:spcAft>
                          <a:spcPts val="0"/>
                        </a:spcAft>
                        <a:buNone/>
                      </a:pPr>
                      <a:r>
                        <a:rPr lang="en-NZ" altLang="ko-KR" sz="2400" b="1" dirty="0"/>
                        <a:t>Trial 3</a:t>
                      </a:r>
                    </a:p>
                    <a:p>
                      <a:pPr marL="0" lvl="0" indent="0" algn="l" rtl="0">
                        <a:spcBef>
                          <a:spcPts val="0"/>
                        </a:spcBef>
                        <a:spcAft>
                          <a:spcPts val="0"/>
                        </a:spcAft>
                        <a:buNone/>
                      </a:pPr>
                      <a:r>
                        <a:rPr lang="en-NZ" altLang="ko-KR" sz="2400" b="1" dirty="0"/>
                        <a:t>01 yes or no with while v3</a:t>
                      </a:r>
                    </a:p>
                  </a:txBody>
                  <a:tcPr marL="121900" marR="121900" marT="121900" marB="121900"/>
                </a:tc>
                <a:tc>
                  <a:txBody>
                    <a:bodyPr/>
                    <a:lstStyle/>
                    <a:p>
                      <a:pPr marL="0" lvl="0" indent="0" algn="l" rtl="0">
                        <a:spcBef>
                          <a:spcPts val="0"/>
                        </a:spcBef>
                        <a:spcAft>
                          <a:spcPts val="0"/>
                        </a:spcAft>
                        <a:buNone/>
                      </a:pPr>
                      <a:r>
                        <a:rPr lang="en-NZ" sz="2400" dirty="0"/>
                        <a:t>Using while loop to loop the program</a:t>
                      </a:r>
                    </a:p>
                  </a:txBody>
                  <a:tcPr marL="121900" marR="121900" marT="121900" marB="121900"/>
                </a:tc>
                <a:extLst>
                  <a:ext uri="{0D108BD9-81ED-4DB2-BD59-A6C34878D82A}">
                    <a16:rowId xmlns:a16="http://schemas.microsoft.com/office/drawing/2014/main" val="3863017173"/>
                  </a:ext>
                </a:extLst>
              </a:tr>
              <a:tr h="609560">
                <a:tc>
                  <a:txBody>
                    <a:bodyPr/>
                    <a:lstStyle/>
                    <a:p>
                      <a:pPr marL="0" lvl="0" indent="0" algn="l" rtl="0">
                        <a:spcBef>
                          <a:spcPts val="0"/>
                        </a:spcBef>
                        <a:spcAft>
                          <a:spcPts val="0"/>
                        </a:spcAft>
                        <a:buNone/>
                      </a:pPr>
                      <a:r>
                        <a:rPr lang="en-NZ" altLang="ko-KR" sz="2400" b="1" dirty="0"/>
                        <a:t>Trial 4</a:t>
                      </a:r>
                    </a:p>
                    <a:p>
                      <a:pPr marL="0" lvl="0" indent="0" algn="l" rtl="0">
                        <a:spcBef>
                          <a:spcPts val="0"/>
                        </a:spcBef>
                        <a:spcAft>
                          <a:spcPts val="0"/>
                        </a:spcAft>
                        <a:buNone/>
                      </a:pPr>
                      <a:r>
                        <a:rPr lang="en-NZ" altLang="ko-KR" sz="2400" b="1" dirty="0"/>
                        <a:t>V4 with def</a:t>
                      </a:r>
                    </a:p>
                  </a:txBody>
                  <a:tcPr marL="121900" marR="121900" marT="121900" marB="121900"/>
                </a:tc>
                <a:tc>
                  <a:txBody>
                    <a:bodyPr/>
                    <a:lstStyle/>
                    <a:p>
                      <a:pPr marL="0" lvl="0" indent="0" algn="l" rtl="0">
                        <a:spcBef>
                          <a:spcPts val="0"/>
                        </a:spcBef>
                        <a:spcAft>
                          <a:spcPts val="0"/>
                        </a:spcAft>
                        <a:buNone/>
                      </a:pPr>
                      <a:r>
                        <a:rPr lang="en-NZ" sz="2400" dirty="0"/>
                        <a:t>Added function to the code, making it easier to run the program in the future</a:t>
                      </a:r>
                    </a:p>
                  </a:txBody>
                  <a:tcPr marL="121900" marR="121900" marT="121900" marB="121900"/>
                </a:tc>
                <a:extLst>
                  <a:ext uri="{0D108BD9-81ED-4DB2-BD59-A6C34878D82A}">
                    <a16:rowId xmlns:a16="http://schemas.microsoft.com/office/drawing/2014/main" val="581431680"/>
                  </a:ext>
                </a:extLst>
              </a:tr>
            </a:tbl>
          </a:graphicData>
        </a:graphic>
      </p:graphicFrame>
    </p:spTree>
    <p:extLst>
      <p:ext uri="{BB962C8B-B14F-4D97-AF65-F5344CB8AC3E}">
        <p14:creationId xmlns:p14="http://schemas.microsoft.com/office/powerpoint/2010/main" val="27082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2384</TotalTime>
  <Words>1952</Words>
  <Application>Microsoft Office PowerPoint</Application>
  <PresentationFormat>Widescreen</PresentationFormat>
  <Paragraphs>210</Paragraphs>
  <Slides>26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AS91883(1.7) &amp; AS91884(1.8) Documentation</vt:lpstr>
      <vt:lpstr>The Lucky Unicorn</vt:lpstr>
      <vt:lpstr>Describe relevant Implications 1:</vt:lpstr>
      <vt:lpstr>Describe relevant Implications 2:</vt:lpstr>
      <vt:lpstr>Decomposition:</vt:lpstr>
      <vt:lpstr>Component 1 (Instruction and Yes/No checker</vt:lpstr>
      <vt:lpstr>Yes/No checker- Test Plan</vt:lpstr>
      <vt:lpstr>Yes/No checker- Test Plan</vt:lpstr>
      <vt:lpstr>Yes/No checker: Trialling </vt:lpstr>
      <vt:lpstr>[Component name]: Trialling </vt:lpstr>
      <vt:lpstr>Instruction - Test Plan</vt:lpstr>
      <vt:lpstr>Instruction (with Y/N checker): Testing </vt:lpstr>
      <vt:lpstr>Component 2(How Much)</vt:lpstr>
      <vt:lpstr>How Much: Test plan</vt:lpstr>
      <vt:lpstr>How much: Testing</vt:lpstr>
      <vt:lpstr>Yes/No checker: Trialling </vt:lpstr>
      <vt:lpstr>Component 3 (Generate random token)</vt:lpstr>
      <vt:lpstr>Test Plan: house has the advantage</vt:lpstr>
      <vt:lpstr>Generate random token – Testing </vt:lpstr>
      <vt:lpstr>Generate random tokens: Trialing</vt:lpstr>
      <vt:lpstr>Game mechanics and looping</vt:lpstr>
      <vt:lpstr>Test plan: Game mechanics and looping</vt:lpstr>
      <vt:lpstr>Assembled Outcome Testing:</vt:lpstr>
      <vt:lpstr>Address relevant Implications:</vt:lpstr>
      <vt:lpstr>Version Control Evidence:</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Isaac Shin</cp:lastModifiedBy>
  <cp:revision>14</cp:revision>
  <dcterms:created xsi:type="dcterms:W3CDTF">2020-03-13T23:52:53Z</dcterms:created>
  <dcterms:modified xsi:type="dcterms:W3CDTF">2022-03-30T07:51:16Z</dcterms:modified>
</cp:coreProperties>
</file>